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95" r:id="rId4"/>
    <p:sldId id="296" r:id="rId5"/>
    <p:sldId id="297" r:id="rId6"/>
    <p:sldId id="298" r:id="rId7"/>
    <p:sldId id="258" r:id="rId8"/>
    <p:sldId id="288" r:id="rId9"/>
    <p:sldId id="299" r:id="rId10"/>
    <p:sldId id="259" r:id="rId11"/>
    <p:sldId id="260" r:id="rId12"/>
    <p:sldId id="262" r:id="rId13"/>
    <p:sldId id="261" r:id="rId14"/>
    <p:sldId id="264" r:id="rId15"/>
    <p:sldId id="265" r:id="rId16"/>
    <p:sldId id="266" r:id="rId17"/>
    <p:sldId id="267" r:id="rId18"/>
    <p:sldId id="268" r:id="rId19"/>
    <p:sldId id="269" r:id="rId20"/>
    <p:sldId id="281" r:id="rId21"/>
    <p:sldId id="263" r:id="rId22"/>
    <p:sldId id="271" r:id="rId23"/>
    <p:sldId id="273" r:id="rId24"/>
    <p:sldId id="274" r:id="rId25"/>
    <p:sldId id="276" r:id="rId26"/>
    <p:sldId id="277" r:id="rId27"/>
    <p:sldId id="279" r:id="rId28"/>
    <p:sldId id="280" r:id="rId29"/>
    <p:sldId id="286" r:id="rId30"/>
    <p:sldId id="283" r:id="rId31"/>
    <p:sldId id="289" r:id="rId32"/>
    <p:sldId id="291" r:id="rId33"/>
    <p:sldId id="293" r:id="rId34"/>
    <p:sldId id="2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7580" autoAdjust="0"/>
  </p:normalViewPr>
  <p:slideViewPr>
    <p:cSldViewPr snapToGrid="0">
      <p:cViewPr varScale="1">
        <p:scale>
          <a:sx n="52" d="100"/>
          <a:sy n="52" d="100"/>
        </p:scale>
        <p:origin x="108" y="5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19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81CB7-FA8E-440B-998F-C6900BC0A9E4}"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2BACF-08B3-4575-8018-909C533A06FE}" type="slidenum">
              <a:rPr lang="en-US" smtClean="0"/>
              <a:t>‹#›</a:t>
            </a:fld>
            <a:endParaRPr lang="en-US"/>
          </a:p>
        </p:txBody>
      </p:sp>
    </p:spTree>
    <p:extLst>
      <p:ext uri="{BB962C8B-B14F-4D97-AF65-F5344CB8AC3E}">
        <p14:creationId xmlns:p14="http://schemas.microsoft.com/office/powerpoint/2010/main" val="151095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travelguard.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Welcome attendees.  Introduce self as the Program Organizer and anyone who one who will be assisting you.</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a:t>
            </a:fld>
            <a:endParaRPr lang="en-US"/>
          </a:p>
        </p:txBody>
      </p:sp>
    </p:spTree>
    <p:extLst>
      <p:ext uri="{BB962C8B-B14F-4D97-AF65-F5344CB8AC3E}">
        <p14:creationId xmlns:p14="http://schemas.microsoft.com/office/powerpoint/2010/main" val="138065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Flags at Arlington</a:t>
            </a:r>
            <a:r>
              <a:rPr lang="en-US" baseline="0" dirty="0"/>
              <a:t> National Cemetery, the Eternal Flame at President Kennedy’s gravesite, guards at the Tomb of the Unknown Soldiers</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11</a:t>
            </a:fld>
            <a:endParaRPr lang="en-US"/>
          </a:p>
        </p:txBody>
      </p:sp>
    </p:spTree>
    <p:extLst>
      <p:ext uri="{BB962C8B-B14F-4D97-AF65-F5344CB8AC3E}">
        <p14:creationId xmlns:p14="http://schemas.microsoft.com/office/powerpoint/2010/main" val="36389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a:t>
            </a:r>
            <a:r>
              <a:rPr lang="en-US" baseline="0" dirty="0"/>
              <a:t>Jefferson Memorial, the Vietnam Veteran’s Memorial Wall, the Washington Monument, the U.S. Marine Corps Memorial (Iwo Jima Memorial)</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12</a:t>
            </a:fld>
            <a:endParaRPr lang="en-US"/>
          </a:p>
        </p:txBody>
      </p:sp>
    </p:spTree>
    <p:extLst>
      <p:ext uri="{BB962C8B-B14F-4D97-AF65-F5344CB8AC3E}">
        <p14:creationId xmlns:p14="http://schemas.microsoft.com/office/powerpoint/2010/main" val="281506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Bread</a:t>
            </a:r>
            <a:r>
              <a:rPr lang="en-US" baseline="0" dirty="0"/>
              <a:t>line at the Franklin Roosevelt Memorial, World War II Memorial, Lincoln Memorial, Martin Luther King, Jr. memorial</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13</a:t>
            </a:fld>
            <a:endParaRPr lang="en-US"/>
          </a:p>
        </p:txBody>
      </p:sp>
    </p:spTree>
    <p:extLst>
      <p:ext uri="{BB962C8B-B14F-4D97-AF65-F5344CB8AC3E}">
        <p14:creationId xmlns:p14="http://schemas.microsoft.com/office/powerpoint/2010/main" val="196047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a:t>
            </a:r>
            <a:r>
              <a:rPr lang="en-US" baseline="0" dirty="0"/>
              <a:t> to right:  </a:t>
            </a:r>
            <a:r>
              <a:rPr lang="en-US" dirty="0"/>
              <a:t>Flag hanging</a:t>
            </a:r>
            <a:r>
              <a:rPr lang="en-US" baseline="0" dirty="0"/>
              <a:t> outside the American History Museum, spacesuit at the Air and Space Museum, the Smithsonian Castle, the Hope Diamond</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14</a:t>
            </a:fld>
            <a:endParaRPr lang="en-US"/>
          </a:p>
        </p:txBody>
      </p:sp>
    </p:spTree>
    <p:extLst>
      <p:ext uri="{BB962C8B-B14F-4D97-AF65-F5344CB8AC3E}">
        <p14:creationId xmlns:p14="http://schemas.microsoft.com/office/powerpoint/2010/main" val="378079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a:t>
            </a:r>
            <a:r>
              <a:rPr lang="de-DE" sz="1200" b="0" i="0" kern="1200" dirty="0">
                <a:solidFill>
                  <a:schemeClr val="tx1"/>
                </a:solidFill>
                <a:effectLst/>
                <a:latin typeface="+mn-lt"/>
                <a:ea typeface="+mn-ea"/>
                <a:cs typeface="+mn-cs"/>
              </a:rPr>
              <a:t>Brig. Gen. Gouverneur K. Warren</a:t>
            </a:r>
            <a:r>
              <a:rPr lang="en-US" sz="1200" b="0" i="0" kern="1200" dirty="0">
                <a:solidFill>
                  <a:schemeClr val="tx1"/>
                </a:solidFill>
                <a:effectLst/>
                <a:latin typeface="+mn-lt"/>
                <a:ea typeface="+mn-ea"/>
                <a:cs typeface="+mn-cs"/>
              </a:rPr>
              <a:t> on Little</a:t>
            </a:r>
            <a:r>
              <a:rPr lang="en-US" sz="1200" b="0" i="0" kern="1200" baseline="0" dirty="0">
                <a:solidFill>
                  <a:schemeClr val="tx1"/>
                </a:solidFill>
                <a:effectLst/>
                <a:latin typeface="+mn-lt"/>
                <a:ea typeface="+mn-ea"/>
                <a:cs typeface="+mn-cs"/>
              </a:rPr>
              <a:t> Round Top, view of the battlefield, an artifact from the Gettysburg Museum and Visitors Center</a:t>
            </a:r>
            <a:endParaRPr lang="en-US" b="0" dirty="0"/>
          </a:p>
        </p:txBody>
      </p:sp>
      <p:sp>
        <p:nvSpPr>
          <p:cNvPr id="4" name="Slide Number Placeholder 3"/>
          <p:cNvSpPr>
            <a:spLocks noGrp="1"/>
          </p:cNvSpPr>
          <p:nvPr>
            <p:ph type="sldNum" sz="quarter" idx="10"/>
          </p:nvPr>
        </p:nvSpPr>
        <p:spPr/>
        <p:txBody>
          <a:bodyPr/>
          <a:lstStyle/>
          <a:p>
            <a:fld id="{CFC2BACF-08B3-4575-8018-909C533A06FE}" type="slidenum">
              <a:rPr lang="en-US" smtClean="0"/>
              <a:t>15</a:t>
            </a:fld>
            <a:endParaRPr lang="en-US"/>
          </a:p>
        </p:txBody>
      </p:sp>
    </p:spTree>
    <p:extLst>
      <p:ext uri="{BB962C8B-B14F-4D97-AF65-F5344CB8AC3E}">
        <p14:creationId xmlns:p14="http://schemas.microsoft.com/office/powerpoint/2010/main" val="372008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The </a:t>
            </a:r>
            <a:r>
              <a:rPr lang="en-US" i="1" dirty="0"/>
              <a:t>Susan</a:t>
            </a:r>
            <a:r>
              <a:rPr lang="en-US" i="1" baseline="0" dirty="0"/>
              <a:t> Constant </a:t>
            </a:r>
            <a:r>
              <a:rPr lang="en-US" baseline="0" dirty="0"/>
              <a:t>at Jamestown, the wigmaker’s shop in Colonial Williamsburg, an interpreter at Yorktown</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16</a:t>
            </a:fld>
            <a:endParaRPr lang="en-US"/>
          </a:p>
        </p:txBody>
      </p:sp>
    </p:spTree>
    <p:extLst>
      <p:ext uri="{BB962C8B-B14F-4D97-AF65-F5344CB8AC3E}">
        <p14:creationId xmlns:p14="http://schemas.microsoft.com/office/powerpoint/2010/main" val="29032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O</a:t>
            </a:r>
            <a:r>
              <a:rPr lang="en-US" baseline="0" dirty="0"/>
              <a:t>n grounds of Monticello, a view from inside the house, monogrammed gate, the view found on a nickel!</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17</a:t>
            </a:fld>
            <a:endParaRPr lang="en-US"/>
          </a:p>
        </p:txBody>
      </p:sp>
    </p:spTree>
    <p:extLst>
      <p:ext uri="{BB962C8B-B14F-4D97-AF65-F5344CB8AC3E}">
        <p14:creationId xmlns:p14="http://schemas.microsoft.com/office/powerpoint/2010/main" val="1489760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Displays of modern Amish clothing at an Amish farmhouse, Amish buggies, a</a:t>
            </a:r>
            <a:r>
              <a:rPr lang="en-US" baseline="0" dirty="0"/>
              <a:t>n Amish generational farmhouse</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18</a:t>
            </a:fld>
            <a:endParaRPr lang="en-US"/>
          </a:p>
        </p:txBody>
      </p:sp>
    </p:spTree>
    <p:extLst>
      <p:ext uri="{BB962C8B-B14F-4D97-AF65-F5344CB8AC3E}">
        <p14:creationId xmlns:p14="http://schemas.microsoft.com/office/powerpoint/2010/main" val="370556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Left to right:  Independence Hall, Liberty Bell, Assembly Room (where</a:t>
            </a:r>
            <a:r>
              <a:rPr lang="en-US" sz="1200" b="0" i="0" kern="1200" dirty="0">
                <a:solidFill>
                  <a:schemeClr val="tx1"/>
                </a:solidFill>
                <a:effectLst/>
                <a:latin typeface="+mn-lt"/>
                <a:ea typeface="+mn-ea"/>
                <a:cs typeface="+mn-cs"/>
              </a:rPr>
              <a:t> the Declaration of Independence and Constitution were drafted and signed),</a:t>
            </a:r>
            <a:r>
              <a:rPr lang="en-US" sz="1200" b="0" i="0" kern="1200" baseline="0" dirty="0">
                <a:solidFill>
                  <a:schemeClr val="tx1"/>
                </a:solidFill>
                <a:effectLst/>
                <a:latin typeface="+mn-lt"/>
                <a:ea typeface="+mn-ea"/>
                <a:cs typeface="+mn-cs"/>
              </a:rPr>
              <a:t> George Washington and a friend at the Constitution Center Hall of Signers</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19</a:t>
            </a:fld>
            <a:endParaRPr lang="en-US"/>
          </a:p>
        </p:txBody>
      </p:sp>
    </p:spTree>
    <p:extLst>
      <p:ext uri="{BB962C8B-B14F-4D97-AF65-F5344CB8AC3E}">
        <p14:creationId xmlns:p14="http://schemas.microsoft.com/office/powerpoint/2010/main" val="320029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9/11 Memorial at </a:t>
            </a:r>
            <a:r>
              <a:rPr lang="en-US" baseline="0" dirty="0"/>
              <a:t>Ground Zero, One World Trade Center – “Freedom Tower,” Statue of Liberty, view from Top of the Rock, a Broadway show</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20</a:t>
            </a:fld>
            <a:endParaRPr lang="en-US"/>
          </a:p>
        </p:txBody>
      </p:sp>
    </p:spTree>
    <p:extLst>
      <p:ext uri="{BB962C8B-B14F-4D97-AF65-F5344CB8AC3E}">
        <p14:creationId xmlns:p14="http://schemas.microsoft.com/office/powerpoint/2010/main" val="280864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3</a:t>
            </a:fld>
            <a:endParaRPr lang="en-US"/>
          </a:p>
        </p:txBody>
      </p:sp>
    </p:spTree>
    <p:extLst>
      <p:ext uri="{BB962C8B-B14F-4D97-AF65-F5344CB8AC3E}">
        <p14:creationId xmlns:p14="http://schemas.microsoft.com/office/powerpoint/2010/main" val="1357066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to right</a:t>
            </a:r>
            <a:r>
              <a:rPr lang="en-US"/>
              <a:t>:  Along </a:t>
            </a:r>
            <a:r>
              <a:rPr lang="en-US" dirty="0"/>
              <a:t>the</a:t>
            </a:r>
            <a:r>
              <a:rPr lang="en-US" baseline="0" dirty="0"/>
              <a:t> Freedom Trail, the Forefather’s Monument in Plymouth, Plymouth Rock, Old North Bridge in Concord</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21</a:t>
            </a:fld>
            <a:endParaRPr lang="en-US"/>
          </a:p>
        </p:txBody>
      </p:sp>
    </p:spTree>
    <p:extLst>
      <p:ext uri="{BB962C8B-B14F-4D97-AF65-F5344CB8AC3E}">
        <p14:creationId xmlns:p14="http://schemas.microsoft.com/office/powerpoint/2010/main" val="336178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Wagon at Sutter’s Fort, Old Town Sacramento, California</a:t>
            </a:r>
            <a:r>
              <a:rPr lang="en-US" baseline="0" dirty="0"/>
              <a:t> State Capitol building, gold panning tools</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22</a:t>
            </a:fld>
            <a:endParaRPr lang="en-US"/>
          </a:p>
        </p:txBody>
      </p:sp>
    </p:spTree>
    <p:extLst>
      <p:ext uri="{BB962C8B-B14F-4D97-AF65-F5344CB8AC3E}">
        <p14:creationId xmlns:p14="http://schemas.microsoft.com/office/powerpoint/2010/main" val="188517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a:t>
            </a:r>
            <a:r>
              <a:rPr lang="en-US" baseline="0" dirty="0"/>
              <a:t> to right:  G</a:t>
            </a:r>
            <a:r>
              <a:rPr lang="en-US" dirty="0"/>
              <a:t>olden Gate</a:t>
            </a:r>
            <a:r>
              <a:rPr lang="en-US" baseline="0" dirty="0"/>
              <a:t> Bridge, cable car ride, Alcatraz Island, </a:t>
            </a:r>
            <a:r>
              <a:rPr lang="en-US" baseline="0" dirty="0" err="1">
                <a:solidFill>
                  <a:srgbClr val="FF0000"/>
                </a:solidFill>
              </a:rPr>
              <a:t>Fishermans</a:t>
            </a:r>
            <a:r>
              <a:rPr lang="en-US" baseline="0" dirty="0">
                <a:solidFill>
                  <a:srgbClr val="FF0000"/>
                </a:solidFill>
              </a:rPr>
              <a:t> Wharf</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CFC2BACF-08B3-4575-8018-909C533A06FE}" type="slidenum">
              <a:rPr lang="en-US" smtClean="0"/>
              <a:t>23</a:t>
            </a:fld>
            <a:endParaRPr lang="en-US"/>
          </a:p>
        </p:txBody>
      </p:sp>
    </p:spTree>
    <p:extLst>
      <p:ext uri="{BB962C8B-B14F-4D97-AF65-F5344CB8AC3E}">
        <p14:creationId xmlns:p14="http://schemas.microsoft.com/office/powerpoint/2010/main" val="80392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Mirror</a:t>
            </a:r>
            <a:r>
              <a:rPr lang="en-US" baseline="0" dirty="0"/>
              <a:t> Lake, Bridal Veil Falls, Yosemite Valley</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24</a:t>
            </a:fld>
            <a:endParaRPr lang="en-US"/>
          </a:p>
        </p:txBody>
      </p:sp>
    </p:spTree>
    <p:extLst>
      <p:ext uri="{BB962C8B-B14F-4D97-AF65-F5344CB8AC3E}">
        <p14:creationId xmlns:p14="http://schemas.microsoft.com/office/powerpoint/2010/main" val="2127278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Left to right:  Grand Canyon view, “Pink Jeep Tour” in Sedona, Calico “Ghost Town” near </a:t>
            </a:r>
            <a:r>
              <a:rPr lang="en-US" baseline="0" dirty="0" err="1"/>
              <a:t>Yermo</a:t>
            </a:r>
            <a:r>
              <a:rPr lang="en-US" baseline="0" dirty="0"/>
              <a:t>, CA</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25</a:t>
            </a:fld>
            <a:endParaRPr lang="en-US"/>
          </a:p>
        </p:txBody>
      </p:sp>
    </p:spTree>
    <p:extLst>
      <p:ext uri="{BB962C8B-B14F-4D97-AF65-F5344CB8AC3E}">
        <p14:creationId xmlns:p14="http://schemas.microsoft.com/office/powerpoint/2010/main" val="426178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group travels from Memphis to Atlanta learning</a:t>
            </a:r>
            <a:r>
              <a:rPr lang="en-US" baseline="0" dirty="0"/>
              <a:t> about the time between the Civil War and the Civil Rights Movements.  Stops may include</a:t>
            </a:r>
          </a:p>
          <a:p>
            <a:r>
              <a:rPr lang="en-US" baseline="0" dirty="0"/>
              <a:t>From left to right:  N</a:t>
            </a:r>
            <a:r>
              <a:rPr lang="en-US" dirty="0"/>
              <a:t>ational Civil Rights Museum</a:t>
            </a:r>
            <a:r>
              <a:rPr lang="en-US" baseline="0" dirty="0"/>
              <a:t> / Lorraine Motel in Memphis, TN; the 16</a:t>
            </a:r>
            <a:r>
              <a:rPr lang="en-US" baseline="30000" dirty="0"/>
              <a:t>th</a:t>
            </a:r>
            <a:r>
              <a:rPr lang="en-US" baseline="0" dirty="0"/>
              <a:t> Street Baptist Church in Birmingham, AL; the Edmund </a:t>
            </a:r>
            <a:r>
              <a:rPr lang="en-US" baseline="0" dirty="0" err="1"/>
              <a:t>Pettus</a:t>
            </a:r>
            <a:r>
              <a:rPr lang="en-US" baseline="0" dirty="0"/>
              <a:t> Bridge in Selma, AL; Martin Luther King, Jr.’s grave in Atlanta.  </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26</a:t>
            </a:fld>
            <a:endParaRPr lang="en-US"/>
          </a:p>
        </p:txBody>
      </p:sp>
    </p:spTree>
    <p:extLst>
      <p:ext uri="{BB962C8B-B14F-4D97-AF65-F5344CB8AC3E}">
        <p14:creationId xmlns:p14="http://schemas.microsoft.com/office/powerpoint/2010/main" val="1429675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Texas State</a:t>
            </a:r>
            <a:r>
              <a:rPr lang="en-US" baseline="0" dirty="0"/>
              <a:t> Capitol in Austin, the Alamo in San Antonio, Texas Longhorns</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27</a:t>
            </a:fld>
            <a:endParaRPr lang="en-US"/>
          </a:p>
        </p:txBody>
      </p:sp>
    </p:spTree>
    <p:extLst>
      <p:ext uri="{BB962C8B-B14F-4D97-AF65-F5344CB8AC3E}">
        <p14:creationId xmlns:p14="http://schemas.microsoft.com/office/powerpoint/2010/main" val="199805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Chicago,</a:t>
            </a:r>
            <a:r>
              <a:rPr lang="en-US" baseline="0" dirty="0"/>
              <a:t> boat tour on the Chicago River, models of the Lincoln Family at the Lincoln Museum in Springfield, Lincoln’s home, Lincoln’s tomb, statue of the Lincolns</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28</a:t>
            </a:fld>
            <a:endParaRPr lang="en-US"/>
          </a:p>
        </p:txBody>
      </p:sp>
    </p:spTree>
    <p:extLst>
      <p:ext uri="{BB962C8B-B14F-4D97-AF65-F5344CB8AC3E}">
        <p14:creationId xmlns:p14="http://schemas.microsoft.com/office/powerpoint/2010/main" val="17095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typical Day</a:t>
            </a:r>
          </a:p>
          <a:p>
            <a:pPr lvl="1"/>
            <a:r>
              <a:rPr lang="en-US" sz="1200" kern="1200" dirty="0">
                <a:solidFill>
                  <a:schemeClr val="tx1"/>
                </a:solidFill>
                <a:effectLst/>
                <a:latin typeface="+mn-lt"/>
                <a:ea typeface="+mn-ea"/>
                <a:cs typeface="+mn-cs"/>
              </a:rPr>
              <a:t>Hotel wake up call around 6:30am</a:t>
            </a:r>
          </a:p>
          <a:p>
            <a:pPr lvl="1"/>
            <a:r>
              <a:rPr lang="en-US" sz="1200" kern="1200" dirty="0">
                <a:solidFill>
                  <a:schemeClr val="tx1"/>
                </a:solidFill>
                <a:effectLst/>
                <a:latin typeface="+mn-lt"/>
                <a:ea typeface="+mn-ea"/>
                <a:cs typeface="+mn-cs"/>
              </a:rPr>
              <a:t>Breakfast an hour after wake up call</a:t>
            </a:r>
          </a:p>
          <a:p>
            <a:pPr lvl="1"/>
            <a:r>
              <a:rPr lang="en-US" sz="1200" kern="1200" dirty="0">
                <a:solidFill>
                  <a:schemeClr val="tx1"/>
                </a:solidFill>
                <a:effectLst/>
                <a:latin typeface="+mn-lt"/>
                <a:ea typeface="+mn-ea"/>
                <a:cs typeface="+mn-cs"/>
              </a:rPr>
              <a:t>On the road a half hour later</a:t>
            </a:r>
          </a:p>
          <a:p>
            <a:pPr lvl="1"/>
            <a:r>
              <a:rPr lang="en-US" sz="1200" kern="1200" dirty="0">
                <a:solidFill>
                  <a:schemeClr val="tx1"/>
                </a:solidFill>
                <a:effectLst/>
                <a:latin typeface="+mn-lt"/>
                <a:ea typeface="+mn-ea"/>
                <a:cs typeface="+mn-cs"/>
              </a:rPr>
              <a:t>Busy visiting attractions all day with a food-court-type option for lunch </a:t>
            </a:r>
          </a:p>
          <a:p>
            <a:pPr lvl="1"/>
            <a:r>
              <a:rPr lang="en-US" sz="1200" kern="1200" dirty="0">
                <a:solidFill>
                  <a:schemeClr val="tx1"/>
                </a:solidFill>
                <a:effectLst/>
                <a:latin typeface="+mn-lt"/>
                <a:ea typeface="+mn-ea"/>
                <a:cs typeface="+mn-cs"/>
              </a:rPr>
              <a:t>Dinner is usually a buffet, or a limited menu at a restaurant </a:t>
            </a:r>
          </a:p>
          <a:p>
            <a:pPr lvl="1"/>
            <a:r>
              <a:rPr lang="en-US" sz="1200" kern="1200" dirty="0">
                <a:solidFill>
                  <a:schemeClr val="tx1"/>
                </a:solidFill>
                <a:effectLst/>
                <a:latin typeface="+mn-lt"/>
                <a:ea typeface="+mn-ea"/>
                <a:cs typeface="+mn-cs"/>
              </a:rPr>
              <a:t>Evening activities</a:t>
            </a:r>
          </a:p>
          <a:p>
            <a:pPr lvl="1"/>
            <a:r>
              <a:rPr lang="en-US" sz="1200" kern="1200" dirty="0">
                <a:solidFill>
                  <a:schemeClr val="tx1"/>
                </a:solidFill>
                <a:effectLst/>
                <a:latin typeface="+mn-lt"/>
                <a:ea typeface="+mn-ea"/>
                <a:cs typeface="+mn-cs"/>
              </a:rPr>
              <a:t>Usually arrive back at the hotel around 9:00pm</a:t>
            </a:r>
          </a:p>
          <a:p>
            <a:pPr lvl="1"/>
            <a:r>
              <a:rPr lang="en-US" sz="1200" kern="1200" dirty="0">
                <a:solidFill>
                  <a:schemeClr val="tx1"/>
                </a:solidFill>
                <a:effectLst/>
                <a:latin typeface="+mn-lt"/>
                <a:ea typeface="+mn-ea"/>
                <a:cs typeface="+mn-cs"/>
              </a:rPr>
              <a:t>About 15 minutes from hotel arrival till curfew (in their rooms)</a:t>
            </a:r>
          </a:p>
          <a:p>
            <a:pPr lvl="1"/>
            <a:r>
              <a:rPr lang="en-US" sz="1200" kern="1200" dirty="0">
                <a:solidFill>
                  <a:schemeClr val="tx1"/>
                </a:solidFill>
                <a:effectLst/>
                <a:latin typeface="+mn-lt"/>
                <a:ea typeface="+mn-ea"/>
                <a:cs typeface="+mn-cs"/>
              </a:rPr>
              <a:t>Lights out will be assigned each night based on the schedule and the needs of the group</a:t>
            </a:r>
          </a:p>
          <a:p>
            <a:pPr lvl="1"/>
            <a:r>
              <a:rPr lang="en-US" sz="1200" kern="1200" dirty="0">
                <a:solidFill>
                  <a:schemeClr val="tx1"/>
                </a:solidFill>
                <a:effectLst/>
                <a:latin typeface="+mn-lt"/>
                <a:ea typeface="+mn-ea"/>
                <a:cs typeface="+mn-cs"/>
              </a:rPr>
              <a:t>Security or ACTS staff will be in the hallway</a:t>
            </a:r>
            <a:r>
              <a:rPr lang="en-US" sz="1200" kern="1200" baseline="0" dirty="0">
                <a:solidFill>
                  <a:schemeClr val="tx1"/>
                </a:solidFill>
                <a:effectLst/>
                <a:latin typeface="+mn-lt"/>
                <a:ea typeface="+mn-ea"/>
                <a:cs typeface="+mn-cs"/>
              </a:rPr>
              <a:t> throughout the night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29</a:t>
            </a:fld>
            <a:endParaRPr lang="en-US"/>
          </a:p>
        </p:txBody>
      </p:sp>
    </p:spTree>
    <p:extLst>
      <p:ext uri="{BB962C8B-B14F-4D97-AF65-F5344CB8AC3E}">
        <p14:creationId xmlns:p14="http://schemas.microsoft.com/office/powerpoint/2010/main" val="2497779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opportunity</a:t>
            </a:r>
            <a:r>
              <a:rPr lang="en-US" baseline="0" dirty="0"/>
              <a:t> to learn:  Program leader teaching throughout program in addition to docents, guides, exhibits, museums, etc.</a:t>
            </a:r>
          </a:p>
          <a:p>
            <a:r>
              <a:rPr lang="en-US" baseline="0" dirty="0"/>
              <a:t>An opportunity for fellowship:  Time spent with others who have shared interest in US history, Christian history, and applying a biblical worldview to events of the day</a:t>
            </a:r>
          </a:p>
          <a:p>
            <a:r>
              <a:rPr lang="en-US" baseline="0" dirty="0"/>
              <a:t>An opportunity for spiritual refreshment:  Daily devotions and times of prayer, encouragement from Christian examples from history, charged with making a different in sphere of influence</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30</a:t>
            </a:fld>
            <a:endParaRPr lang="en-US"/>
          </a:p>
        </p:txBody>
      </p:sp>
    </p:spTree>
    <p:extLst>
      <p:ext uri="{BB962C8B-B14F-4D97-AF65-F5344CB8AC3E}">
        <p14:creationId xmlns:p14="http://schemas.microsoft.com/office/powerpoint/2010/main" val="251823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ACTS</a:t>
            </a:r>
            <a:r>
              <a:rPr lang="en-US" dirty="0"/>
              <a:t> Team of experienced professional staff is dedicated to providing</a:t>
            </a:r>
            <a:r>
              <a:rPr lang="en-US" baseline="0" dirty="0"/>
              <a:t> excellent service!  </a:t>
            </a:r>
          </a:p>
          <a:p>
            <a:r>
              <a:rPr lang="en-US" baseline="0" dirty="0"/>
              <a:t>Office staff:  Program Consultants, Reservations Staff, and the Operations Staff who works behind the scenes on all the details.</a:t>
            </a:r>
          </a:p>
          <a:p>
            <a:r>
              <a:rPr lang="en-US" baseline="0" dirty="0"/>
              <a:t>Road staff:  Program Leaders – all ages, backgrounds, from across the nation</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4</a:t>
            </a:fld>
            <a:endParaRPr lang="en-US"/>
          </a:p>
        </p:txBody>
      </p:sp>
    </p:spTree>
    <p:extLst>
      <p:ext uri="{BB962C8B-B14F-4D97-AF65-F5344CB8AC3E}">
        <p14:creationId xmlns:p14="http://schemas.microsoft.com/office/powerpoint/2010/main" val="2965729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Participant</a:t>
            </a:r>
            <a:r>
              <a:rPr lang="en-US" baseline="0" dirty="0"/>
              <a:t> Registration Handouts (PRHs).  The PRH includes the information needed to register online (trip code and password) and the anticipated itinerary.</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31</a:t>
            </a:fld>
            <a:endParaRPr lang="en-US"/>
          </a:p>
        </p:txBody>
      </p:sp>
    </p:spTree>
    <p:extLst>
      <p:ext uri="{BB962C8B-B14F-4D97-AF65-F5344CB8AC3E}">
        <p14:creationId xmlns:p14="http://schemas.microsoft.com/office/powerpoint/2010/main" val="76989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Explain</a:t>
            </a:r>
            <a:r>
              <a:rPr lang="en-US" sz="1200" kern="1200" baseline="0" dirty="0">
                <a:solidFill>
                  <a:schemeClr val="tx1"/>
                </a:solidFill>
                <a:effectLst/>
                <a:latin typeface="+mn-lt"/>
                <a:ea typeface="+mn-ea"/>
                <a:cs typeface="+mn-cs"/>
              </a:rPr>
              <a:t> the fees and options available.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Investment amount (overall cost of</a:t>
            </a:r>
            <a:r>
              <a:rPr lang="en-US" sz="1200" kern="1200" baseline="0" dirty="0">
                <a:solidFill>
                  <a:schemeClr val="tx1"/>
                </a:solidFill>
                <a:effectLst/>
                <a:latin typeface="+mn-lt"/>
                <a:ea typeface="+mn-ea"/>
                <a:cs typeface="+mn-cs"/>
              </a:rPr>
              <a:t> program)</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Online Registration (see</a:t>
            </a:r>
            <a:r>
              <a:rPr lang="en-US" sz="1200" kern="1200" baseline="0" dirty="0">
                <a:solidFill>
                  <a:schemeClr val="tx1"/>
                </a:solidFill>
                <a:effectLst/>
                <a:latin typeface="+mn-lt"/>
                <a:ea typeface="+mn-ea"/>
                <a:cs typeface="+mn-cs"/>
              </a:rPr>
              <a:t> Participant Registration Handout)</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Website address</a:t>
            </a:r>
          </a:p>
          <a:p>
            <a:pPr lvl="2"/>
            <a:r>
              <a:rPr lang="en-US" sz="1200" kern="1200" dirty="0">
                <a:solidFill>
                  <a:schemeClr val="tx1"/>
                </a:solidFill>
                <a:effectLst/>
                <a:latin typeface="+mn-lt"/>
                <a:ea typeface="+mn-ea"/>
                <a:cs typeface="+mn-cs"/>
              </a:rPr>
              <a:t>Tour Code</a:t>
            </a:r>
          </a:p>
          <a:p>
            <a:pPr lvl="2"/>
            <a:r>
              <a:rPr lang="en-US" sz="1200" kern="1200" dirty="0">
                <a:solidFill>
                  <a:schemeClr val="tx1"/>
                </a:solidFill>
                <a:effectLst/>
                <a:latin typeface="+mn-lt"/>
                <a:ea typeface="+mn-ea"/>
                <a:cs typeface="+mn-cs"/>
              </a:rPr>
              <a:t>Password</a:t>
            </a:r>
          </a:p>
          <a:p>
            <a:pPr lvl="2"/>
            <a:r>
              <a:rPr lang="en-US" sz="1200" kern="1200" dirty="0">
                <a:solidFill>
                  <a:schemeClr val="tx1"/>
                </a:solidFill>
                <a:effectLst/>
                <a:latin typeface="+mn-lt"/>
                <a:ea typeface="+mn-ea"/>
                <a:cs typeface="+mn-cs"/>
              </a:rPr>
              <a:t>Set</a:t>
            </a:r>
            <a:r>
              <a:rPr lang="en-US" sz="1200" kern="1200" baseline="0" dirty="0">
                <a:solidFill>
                  <a:schemeClr val="tx1"/>
                </a:solidFill>
                <a:effectLst/>
                <a:latin typeface="+mn-lt"/>
                <a:ea typeface="+mn-ea"/>
                <a:cs typeface="+mn-cs"/>
              </a:rPr>
              <a:t> up an </a:t>
            </a:r>
            <a:r>
              <a:rPr lang="en-US" sz="1200" kern="1200" dirty="0">
                <a:solidFill>
                  <a:schemeClr val="tx1"/>
                </a:solidFill>
                <a:effectLst/>
                <a:latin typeface="+mn-lt"/>
                <a:ea typeface="+mn-ea"/>
                <a:cs typeface="+mn-cs"/>
              </a:rPr>
              <a:t>account with</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username (email address) and personal password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Rooming options</a:t>
            </a:r>
          </a:p>
          <a:p>
            <a:pPr lvl="2"/>
            <a:r>
              <a:rPr lang="en-US" sz="1200" kern="1200" dirty="0">
                <a:solidFill>
                  <a:schemeClr val="tx1"/>
                </a:solidFill>
                <a:effectLst/>
                <a:latin typeface="+mn-lt"/>
                <a:ea typeface="+mn-ea"/>
                <a:cs typeface="+mn-cs"/>
              </a:rPr>
              <a:t>Adult Double</a:t>
            </a:r>
          </a:p>
          <a:p>
            <a:pPr lvl="2"/>
            <a:r>
              <a:rPr lang="en-US" sz="1200" kern="1200" dirty="0">
                <a:solidFill>
                  <a:schemeClr val="tx1"/>
                </a:solidFill>
                <a:effectLst/>
                <a:latin typeface="+mn-lt"/>
                <a:ea typeface="+mn-ea"/>
                <a:cs typeface="+mn-cs"/>
              </a:rPr>
              <a:t>Adult Single Supplement</a:t>
            </a:r>
          </a:p>
          <a:p>
            <a:pPr lvl="2"/>
            <a:r>
              <a:rPr lang="en-US" sz="1200" kern="1200" dirty="0">
                <a:solidFill>
                  <a:schemeClr val="tx1"/>
                </a:solidFill>
                <a:effectLst/>
                <a:latin typeface="+mn-lt"/>
                <a:ea typeface="+mn-ea"/>
                <a:cs typeface="+mn-cs"/>
              </a:rPr>
              <a:t>Room assignments will be addressed later in the process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Payment schedule</a:t>
            </a:r>
          </a:p>
          <a:p>
            <a:pPr lvl="2"/>
            <a:r>
              <a:rPr lang="en-US" sz="1200" kern="1200" dirty="0">
                <a:solidFill>
                  <a:schemeClr val="tx1"/>
                </a:solidFill>
                <a:effectLst/>
                <a:latin typeface="+mn-lt"/>
                <a:ea typeface="+mn-ea"/>
                <a:cs typeface="+mn-cs"/>
              </a:rPr>
              <a:t>Deposit, second,</a:t>
            </a:r>
            <a:r>
              <a:rPr lang="en-US" sz="1200" kern="1200" baseline="0" dirty="0">
                <a:solidFill>
                  <a:schemeClr val="tx1"/>
                </a:solidFill>
                <a:effectLst/>
                <a:latin typeface="+mn-lt"/>
                <a:ea typeface="+mn-ea"/>
                <a:cs typeface="+mn-cs"/>
              </a:rPr>
              <a:t> and final</a:t>
            </a:r>
            <a:r>
              <a:rPr lang="en-US" sz="1200" kern="1200" dirty="0">
                <a:solidFill>
                  <a:schemeClr val="tx1"/>
                </a:solidFill>
                <a:effectLst/>
                <a:latin typeface="+mn-lt"/>
                <a:ea typeface="+mn-ea"/>
                <a:cs typeface="+mn-cs"/>
              </a:rPr>
              <a:t> payment dates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amounts</a:t>
            </a:r>
          </a:p>
          <a:p>
            <a:pPr lvl="2"/>
            <a:r>
              <a:rPr lang="en-US" sz="1200" kern="1200" dirty="0">
                <a:solidFill>
                  <a:schemeClr val="tx1"/>
                </a:solidFill>
                <a:effectLst/>
                <a:latin typeface="+mn-lt"/>
                <a:ea typeface="+mn-ea"/>
                <a:cs typeface="+mn-cs"/>
              </a:rPr>
              <a:t>Smaller payments can be made anytime online;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minimum payment $25</a:t>
            </a:r>
          </a:p>
          <a:p>
            <a:pPr lvl="2"/>
            <a:r>
              <a:rPr lang="en-US" sz="1200" kern="1200" dirty="0">
                <a:solidFill>
                  <a:schemeClr val="tx1"/>
                </a:solidFill>
                <a:effectLst/>
                <a:latin typeface="+mn-lt"/>
                <a:ea typeface="+mn-ea"/>
                <a:cs typeface="+mn-cs"/>
              </a:rPr>
              <a:t>After payment due dates,</a:t>
            </a:r>
            <a:r>
              <a:rPr lang="en-US" sz="1200" kern="1200" baseline="0" dirty="0">
                <a:solidFill>
                  <a:schemeClr val="tx1"/>
                </a:solidFill>
                <a:effectLst/>
                <a:latin typeface="+mn-lt"/>
                <a:ea typeface="+mn-ea"/>
                <a:cs typeface="+mn-cs"/>
              </a:rPr>
              <a:t> there is a </a:t>
            </a:r>
            <a:r>
              <a:rPr lang="en-US" sz="1200" kern="1200" dirty="0">
                <a:solidFill>
                  <a:schemeClr val="tx1"/>
                </a:solidFill>
                <a:effectLst/>
                <a:latin typeface="+mn-lt"/>
                <a:ea typeface="+mn-ea"/>
                <a:cs typeface="+mn-cs"/>
              </a:rPr>
              <a:t>10-day grace period, after which </a:t>
            </a:r>
            <a:r>
              <a:rPr lang="en-US" sz="1200" kern="1200" baseline="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late fee of $15 is charged</a:t>
            </a:r>
          </a:p>
          <a:p>
            <a:pPr lvl="2"/>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Types of Payment options</a:t>
            </a:r>
          </a:p>
          <a:p>
            <a:pPr lvl="2"/>
            <a:r>
              <a:rPr lang="en-US" sz="1200" kern="1200" dirty="0">
                <a:solidFill>
                  <a:schemeClr val="tx1"/>
                </a:solidFill>
                <a:effectLst/>
                <a:latin typeface="+mn-lt"/>
                <a:ea typeface="+mn-ea"/>
                <a:cs typeface="+mn-cs"/>
              </a:rPr>
              <a:t>Credit Card </a:t>
            </a:r>
          </a:p>
          <a:p>
            <a:pPr lvl="2"/>
            <a:r>
              <a:rPr lang="en-US" sz="1200" kern="1200" dirty="0">
                <a:solidFill>
                  <a:schemeClr val="tx1"/>
                </a:solidFill>
                <a:effectLst/>
                <a:latin typeface="+mn-lt"/>
                <a:ea typeface="+mn-ea"/>
                <a:cs typeface="+mn-cs"/>
              </a:rPr>
              <a:t>Pay Pal</a:t>
            </a:r>
          </a:p>
          <a:p>
            <a:pPr lvl="2"/>
            <a:r>
              <a:rPr lang="en-US" sz="1200" kern="1200" dirty="0">
                <a:solidFill>
                  <a:schemeClr val="tx1"/>
                </a:solidFill>
                <a:effectLst/>
                <a:latin typeface="+mn-lt"/>
                <a:ea typeface="+mn-ea"/>
                <a:cs typeface="+mn-cs"/>
              </a:rPr>
              <a:t>Check or money order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Cancellation Policy</a:t>
            </a:r>
          </a:p>
          <a:p>
            <a:pPr lvl="2"/>
            <a:r>
              <a:rPr lang="en-US" sz="1200" kern="1200" dirty="0">
                <a:solidFill>
                  <a:schemeClr val="tx1"/>
                </a:solidFill>
                <a:effectLst/>
                <a:latin typeface="+mn-lt"/>
                <a:ea typeface="+mn-ea"/>
                <a:cs typeface="+mn-cs"/>
              </a:rPr>
              <a:t>Most lenient in group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travel industry</a:t>
            </a:r>
          </a:p>
          <a:p>
            <a:pPr lvl="2"/>
            <a:r>
              <a:rPr lang="en-US" sz="1200" b="1" kern="1200" dirty="0">
                <a:solidFill>
                  <a:schemeClr val="tx1"/>
                </a:solidFill>
                <a:effectLst/>
                <a:latin typeface="+mn-lt"/>
                <a:ea typeface="+mn-ea"/>
                <a:cs typeface="+mn-cs"/>
              </a:rPr>
              <a:t>The deposit is non-refundable and non-transferable.</a:t>
            </a:r>
          </a:p>
          <a:p>
            <a:pPr lvl="2"/>
            <a:r>
              <a:rPr lang="en-US" sz="1200" kern="1200" dirty="0">
                <a:solidFill>
                  <a:schemeClr val="tx1"/>
                </a:solidFill>
                <a:effectLst/>
                <a:latin typeface="+mn-lt"/>
                <a:ea typeface="+mn-ea"/>
                <a:cs typeface="+mn-cs"/>
              </a:rPr>
              <a:t>Cancellation within 50 days of trip departure, refunded amount paid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except:</a:t>
            </a:r>
          </a:p>
          <a:p>
            <a:pPr lvl="3"/>
            <a:r>
              <a:rPr lang="en-US" sz="1200" kern="1200" dirty="0">
                <a:solidFill>
                  <a:schemeClr val="tx1"/>
                </a:solidFill>
                <a:effectLst/>
                <a:latin typeface="+mn-lt"/>
                <a:ea typeface="+mn-ea"/>
                <a:cs typeface="+mn-cs"/>
              </a:rPr>
              <a:t>- 1½ times the deposit</a:t>
            </a:r>
          </a:p>
          <a:p>
            <a:pPr lvl="3"/>
            <a:r>
              <a:rPr lang="en-US" sz="1200" kern="1200" dirty="0">
                <a:solidFill>
                  <a:schemeClr val="tx1"/>
                </a:solidFill>
                <a:effectLst/>
                <a:latin typeface="+mn-lt"/>
                <a:ea typeface="+mn-ea"/>
                <a:cs typeface="+mn-cs"/>
              </a:rPr>
              <a:t>- any non-refundable ticket items purchased on your behalf</a:t>
            </a:r>
          </a:p>
          <a:p>
            <a:pPr lvl="2"/>
            <a:r>
              <a:rPr lang="en-US" sz="1200" kern="1200" dirty="0">
                <a:solidFill>
                  <a:schemeClr val="tx1"/>
                </a:solidFill>
                <a:effectLst/>
                <a:latin typeface="+mn-lt"/>
                <a:ea typeface="+mn-ea"/>
                <a:cs typeface="+mn-cs"/>
              </a:rPr>
              <a:t>Cancellation within 8 days of trip departure = no refund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Personalized cancellation options can be purchased at </a:t>
            </a:r>
            <a:r>
              <a:rPr lang="en-US" sz="1200" u="sng" kern="1200" dirty="0">
                <a:solidFill>
                  <a:schemeClr val="tx1"/>
                </a:solidFill>
                <a:effectLst/>
                <a:latin typeface="+mn-lt"/>
                <a:ea typeface="+mn-ea"/>
                <a:cs typeface="+mn-cs"/>
                <a:hlinkClick r:id="rId3"/>
              </a:rPr>
              <a:t>www.travelguard.com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32</a:t>
            </a:fld>
            <a:endParaRPr lang="en-US"/>
          </a:p>
        </p:txBody>
      </p:sp>
    </p:spTree>
    <p:extLst>
      <p:ext uri="{BB962C8B-B14F-4D97-AF65-F5344CB8AC3E}">
        <p14:creationId xmlns:p14="http://schemas.microsoft.com/office/powerpoint/2010/main" val="896688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a:t>
            </a:r>
          </a:p>
          <a:p>
            <a:r>
              <a:rPr lang="en-US" baseline="0" dirty="0"/>
              <a:t>There are additional resources in the organizer e-office and FAQs on ACTS website.  Your ACTS Program Consultant is another excellent resource.</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33</a:t>
            </a:fld>
            <a:endParaRPr lang="en-US"/>
          </a:p>
        </p:txBody>
      </p:sp>
    </p:spTree>
    <p:extLst>
      <p:ext uri="{BB962C8B-B14F-4D97-AF65-F5344CB8AC3E}">
        <p14:creationId xmlns:p14="http://schemas.microsoft.com/office/powerpoint/2010/main" val="404485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Encourage people to sign up as soon as possible!  </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34</a:t>
            </a:fld>
            <a:endParaRPr lang="en-US"/>
          </a:p>
        </p:txBody>
      </p:sp>
    </p:spTree>
    <p:extLst>
      <p:ext uri="{BB962C8B-B14F-4D97-AF65-F5344CB8AC3E}">
        <p14:creationId xmlns:p14="http://schemas.microsoft.com/office/powerpoint/2010/main" val="84268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has developed</a:t>
            </a:r>
            <a:r>
              <a:rPr lang="en-US" baseline="0" dirty="0"/>
              <a:t> their own “curriculum” that weaves biblical themes and concepts together with the stories of US history.</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5</a:t>
            </a:fld>
            <a:endParaRPr lang="en-US"/>
          </a:p>
        </p:txBody>
      </p:sp>
    </p:spTree>
    <p:extLst>
      <p:ext uri="{BB962C8B-B14F-4D97-AF65-F5344CB8AC3E}">
        <p14:creationId xmlns:p14="http://schemas.microsoft.com/office/powerpoint/2010/main" val="391791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a:t>
            </a:r>
            <a:r>
              <a:rPr lang="en-US" baseline="0" dirty="0"/>
              <a:t> in protected and safe.  Any monies used prior to trip completion are to cover deposits on trip-related expenses such as airlines, hotels, etc.</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6</a:t>
            </a:fld>
            <a:endParaRPr lang="en-US"/>
          </a:p>
        </p:txBody>
      </p:sp>
    </p:spTree>
    <p:extLst>
      <p:ext uri="{BB962C8B-B14F-4D97-AF65-F5344CB8AC3E}">
        <p14:creationId xmlns:p14="http://schemas.microsoft.com/office/powerpoint/2010/main" val="150759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baseline="0" dirty="0"/>
              <a:t>Participant Registration Handout</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7</a:t>
            </a:fld>
            <a:endParaRPr lang="en-US"/>
          </a:p>
        </p:txBody>
      </p:sp>
    </p:spTree>
    <p:extLst>
      <p:ext uri="{BB962C8B-B14F-4D97-AF65-F5344CB8AC3E}">
        <p14:creationId xmlns:p14="http://schemas.microsoft.com/office/powerpoint/2010/main" val="50786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or skip slides that do not apply to</a:t>
            </a:r>
            <a:r>
              <a:rPr lang="en-US" baseline="0" dirty="0"/>
              <a:t> your program.</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8</a:t>
            </a:fld>
            <a:endParaRPr lang="en-US"/>
          </a:p>
        </p:txBody>
      </p:sp>
    </p:spTree>
    <p:extLst>
      <p:ext uri="{BB962C8B-B14F-4D97-AF65-F5344CB8AC3E}">
        <p14:creationId xmlns:p14="http://schemas.microsoft.com/office/powerpoint/2010/main" val="86539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the Museum of the Bible’s many exhibits including the Bible in American, The Hebrew Bible, The New Testament Theater, The World of Jesus of Nazareth, and the History of the Bible.</a:t>
            </a:r>
            <a:r>
              <a:rPr lang="en-US" baseline="0" dirty="0"/>
              <a:t>  </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9</a:t>
            </a:fld>
            <a:endParaRPr lang="en-US"/>
          </a:p>
        </p:txBody>
      </p:sp>
    </p:spTree>
    <p:extLst>
      <p:ext uri="{BB962C8B-B14F-4D97-AF65-F5344CB8AC3E}">
        <p14:creationId xmlns:p14="http://schemas.microsoft.com/office/powerpoint/2010/main" val="270718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a:t>
            </a:r>
            <a:r>
              <a:rPr lang="en-US" baseline="0" dirty="0"/>
              <a:t>US Capitol building, inside the Library of Congress, inside the US Supreme Court, looking up at the Capitol rotunda</a:t>
            </a:r>
            <a:endParaRPr lang="en-US" dirty="0"/>
          </a:p>
        </p:txBody>
      </p:sp>
      <p:sp>
        <p:nvSpPr>
          <p:cNvPr id="4" name="Slide Number Placeholder 3"/>
          <p:cNvSpPr>
            <a:spLocks noGrp="1"/>
          </p:cNvSpPr>
          <p:nvPr>
            <p:ph type="sldNum" sz="quarter" idx="10"/>
          </p:nvPr>
        </p:nvSpPr>
        <p:spPr/>
        <p:txBody>
          <a:bodyPr/>
          <a:lstStyle/>
          <a:p>
            <a:fld id="{CFC2BACF-08B3-4575-8018-909C533A06FE}" type="slidenum">
              <a:rPr lang="en-US" smtClean="0"/>
              <a:t>10</a:t>
            </a:fld>
            <a:endParaRPr lang="en-US"/>
          </a:p>
        </p:txBody>
      </p:sp>
    </p:spTree>
    <p:extLst>
      <p:ext uri="{BB962C8B-B14F-4D97-AF65-F5344CB8AC3E}">
        <p14:creationId xmlns:p14="http://schemas.microsoft.com/office/powerpoint/2010/main" val="155403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r>
              <a:rPr lang="en-US" dirty="0"/>
              <a:t>American Christian Tours, Inc.®</a:t>
            </a:r>
          </a:p>
        </p:txBody>
      </p:sp>
      <p:sp>
        <p:nvSpPr>
          <p:cNvPr id="6" name="Slide Number Placeholder 5"/>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114866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American Christian Tours, Inc.®</a:t>
            </a:r>
          </a:p>
        </p:txBody>
      </p:sp>
      <p:sp>
        <p:nvSpPr>
          <p:cNvPr id="6" name="Slide Number Placeholder 5"/>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6007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American Christian Tours, Inc.®</a:t>
            </a:r>
          </a:p>
        </p:txBody>
      </p:sp>
      <p:sp>
        <p:nvSpPr>
          <p:cNvPr id="6" name="Slide Number Placeholder 5"/>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295583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American Christian Tours, Inc.®</a:t>
            </a:r>
          </a:p>
        </p:txBody>
      </p:sp>
      <p:sp>
        <p:nvSpPr>
          <p:cNvPr id="6" name="Slide Number Placeholder 5"/>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16167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American Christian Tours, Inc.®</a:t>
            </a:r>
          </a:p>
        </p:txBody>
      </p:sp>
      <p:sp>
        <p:nvSpPr>
          <p:cNvPr id="6" name="Slide Number Placeholder 5"/>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335273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American Christian Tours, Inc.®</a:t>
            </a:r>
          </a:p>
        </p:txBody>
      </p:sp>
      <p:sp>
        <p:nvSpPr>
          <p:cNvPr id="7" name="Slide Number Placeholder 6"/>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63983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American Christian Tours, Inc.®</a:t>
            </a:r>
          </a:p>
        </p:txBody>
      </p:sp>
      <p:sp>
        <p:nvSpPr>
          <p:cNvPr id="9" name="Slide Number Placeholder 8"/>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400197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American Christian Tours, Inc.®</a:t>
            </a:r>
          </a:p>
        </p:txBody>
      </p:sp>
      <p:sp>
        <p:nvSpPr>
          <p:cNvPr id="5" name="Slide Number Placeholder 4"/>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337481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American Christian Tours, Inc.®</a:t>
            </a:r>
          </a:p>
        </p:txBody>
      </p:sp>
      <p:sp>
        <p:nvSpPr>
          <p:cNvPr id="4" name="Slide Number Placeholder 3"/>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383244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American Christian Tours, Inc.®</a:t>
            </a:r>
          </a:p>
        </p:txBody>
      </p:sp>
      <p:sp>
        <p:nvSpPr>
          <p:cNvPr id="7" name="Slide Number Placeholder 6"/>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3529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American Christian Tours, Inc.®</a:t>
            </a:r>
          </a:p>
        </p:txBody>
      </p:sp>
      <p:sp>
        <p:nvSpPr>
          <p:cNvPr id="7" name="Slide Number Placeholder 6"/>
          <p:cNvSpPr>
            <a:spLocks noGrp="1"/>
          </p:cNvSpPr>
          <p:nvPr>
            <p:ph type="sldNum" sz="quarter" idx="12"/>
          </p:nvPr>
        </p:nvSpPr>
        <p:spPr/>
        <p:txBody>
          <a:bodyPr/>
          <a:lstStyle/>
          <a:p>
            <a:fld id="{7B6C6C98-E5D8-4882-B109-8AF93D2C64DC}" type="slidenum">
              <a:rPr lang="en-US" smtClean="0"/>
              <a:t>‹#›</a:t>
            </a:fld>
            <a:endParaRPr lang="en-US"/>
          </a:p>
        </p:txBody>
      </p:sp>
    </p:spTree>
    <p:extLst>
      <p:ext uri="{BB962C8B-B14F-4D97-AF65-F5344CB8AC3E}">
        <p14:creationId xmlns:p14="http://schemas.microsoft.com/office/powerpoint/2010/main" val="423146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American Christian Tours, Inc.®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C6C98-E5D8-4882-B109-8AF93D2C64DC}" type="slidenum">
              <a:rPr lang="en-US" smtClean="0"/>
              <a:t>‹#›</a:t>
            </a:fld>
            <a:endParaRPr lang="en-US"/>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179170" y="6005207"/>
            <a:ext cx="1174630" cy="852793"/>
          </a:xfrm>
          <a:prstGeom prst="rect">
            <a:avLst/>
          </a:prstGeom>
        </p:spPr>
      </p:pic>
    </p:spTree>
    <p:extLst>
      <p:ext uri="{BB962C8B-B14F-4D97-AF65-F5344CB8AC3E}">
        <p14:creationId xmlns:p14="http://schemas.microsoft.com/office/powerpoint/2010/main" val="1245511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82.jpeg"/><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90.jpe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249" y="0"/>
            <a:ext cx="11636828" cy="839755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598645" y="2541769"/>
            <a:ext cx="8994710" cy="1084004"/>
          </a:xfrm>
        </p:spPr>
        <p:txBody>
          <a:bodyPr>
            <a:normAutofit/>
          </a:bodyPr>
          <a:lstStyle/>
          <a:p>
            <a:r>
              <a:rPr lang="en-US" dirty="0">
                <a:solidFill>
                  <a:schemeClr val="bg1"/>
                </a:solidFill>
                <a:latin typeface="Franklin Gothic Demi" panose="020B0703020102020204" pitchFamily="34" charset="0"/>
              </a:rPr>
              <a:t>Informational Meeting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2786" y="837521"/>
            <a:ext cx="1023069" cy="608726"/>
          </a:xfrm>
          <a:prstGeom prst="rect">
            <a:avLst/>
          </a:prstGeom>
        </p:spPr>
      </p:pic>
      <p:sp>
        <p:nvSpPr>
          <p:cNvPr id="6" name="Footer Placeholder 5"/>
          <p:cNvSpPr>
            <a:spLocks noGrp="1"/>
          </p:cNvSpPr>
          <p:nvPr>
            <p:ph type="ftr" sz="quarter" idx="11"/>
          </p:nvPr>
        </p:nvSpPr>
        <p:spPr/>
        <p:txBody>
          <a:bodyPr/>
          <a:lstStyle/>
          <a:p>
            <a:r>
              <a:rPr lang="en-US"/>
              <a:t>American Christian Tours, Inc.®</a:t>
            </a:r>
            <a:endParaRPr lang="en-US" dirty="0"/>
          </a:p>
        </p:txBody>
      </p:sp>
    </p:spTree>
    <p:extLst>
      <p:ext uri="{BB962C8B-B14F-4D97-AF65-F5344CB8AC3E}">
        <p14:creationId xmlns:p14="http://schemas.microsoft.com/office/powerpoint/2010/main" val="367161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4418478" y="628073"/>
            <a:ext cx="3358540"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Capitol Hill</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62571">
            <a:off x="350711" y="684612"/>
            <a:ext cx="3888849" cy="26028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08588">
            <a:off x="7615840" y="1441986"/>
            <a:ext cx="3899140" cy="29243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32165">
            <a:off x="1463703" y="3415841"/>
            <a:ext cx="3490207" cy="26176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4842" y="2640376"/>
            <a:ext cx="2480982" cy="3307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3612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747" y="1725761"/>
            <a:ext cx="3741653" cy="48131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nip Diagonal Corner Rectangle 6"/>
          <p:cNvSpPr/>
          <p:nvPr/>
        </p:nvSpPr>
        <p:spPr>
          <a:xfrm>
            <a:off x="3352799" y="628073"/>
            <a:ext cx="5504873"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Arlington Cemetery</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76066">
            <a:off x="4569353" y="2924350"/>
            <a:ext cx="3358094" cy="223341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l="14655" t="1947" r="433" b="-374"/>
          <a:stretch/>
        </p:blipFill>
        <p:spPr>
          <a:xfrm>
            <a:off x="8025070" y="1651809"/>
            <a:ext cx="2705684" cy="41817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322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2946400" y="628073"/>
            <a:ext cx="6299200"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Washington Memorials</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7361" y="1654461"/>
            <a:ext cx="3424687" cy="45662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2142" y="2073476"/>
            <a:ext cx="4215056" cy="28100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189" y="1690688"/>
            <a:ext cx="4149161" cy="27661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81726">
            <a:off x="959315" y="4109418"/>
            <a:ext cx="3846909" cy="2798307"/>
          </a:xfrm>
          <a:prstGeom prst="rect">
            <a:avLst/>
          </a:prstGeom>
        </p:spPr>
      </p:pic>
    </p:spTree>
    <p:extLst>
      <p:ext uri="{BB962C8B-B14F-4D97-AF65-F5344CB8AC3E}">
        <p14:creationId xmlns:p14="http://schemas.microsoft.com/office/powerpoint/2010/main" val="308179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4853" r="1104" b="9632"/>
          <a:stretch/>
        </p:blipFill>
        <p:spPr>
          <a:xfrm rot="337909">
            <a:off x="582034" y="1549379"/>
            <a:ext cx="2543124" cy="29180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01" r="-1" b="19644"/>
          <a:stretch/>
        </p:blipFill>
        <p:spPr>
          <a:xfrm rot="20830996">
            <a:off x="9415148" y="2550999"/>
            <a:ext cx="2186500" cy="31236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Snip Diagonal Corner Rectangle 8"/>
          <p:cNvSpPr/>
          <p:nvPr/>
        </p:nvSpPr>
        <p:spPr>
          <a:xfrm>
            <a:off x="2946400" y="628073"/>
            <a:ext cx="6299200"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3215">
            <a:off x="5702892" y="1744106"/>
            <a:ext cx="3533743" cy="26503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p:cNvSpPr>
            <a:spLocks noGrp="1"/>
          </p:cNvSpPr>
          <p:nvPr>
            <p:ph type="title"/>
          </p:nvPr>
        </p:nvSpPr>
        <p:spPr>
          <a:xfrm>
            <a:off x="838200" y="365125"/>
            <a:ext cx="10515600" cy="1325563"/>
          </a:xfrm>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Washington Memorials</a:t>
            </a:r>
            <a:endParaRPr lang="en-US" dirty="0">
              <a:solidFill>
                <a:schemeClr val="bg1"/>
              </a:solidFill>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t="14915" r="2635" b="20955"/>
          <a:stretch/>
        </p:blipFill>
        <p:spPr>
          <a:xfrm rot="21375497">
            <a:off x="1750644" y="3889539"/>
            <a:ext cx="5035912" cy="2487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070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11"/>
          <p:cNvSpPr/>
          <p:nvPr/>
        </p:nvSpPr>
        <p:spPr>
          <a:xfrm>
            <a:off x="2752436" y="628073"/>
            <a:ext cx="6650182"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Smithsonian Institution</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69871">
            <a:off x="461568" y="2033273"/>
            <a:ext cx="3532876" cy="26496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15403"/>
          <a:stretch/>
        </p:blipFill>
        <p:spPr>
          <a:xfrm>
            <a:off x="7297721" y="1659787"/>
            <a:ext cx="4398196" cy="38992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9384" y="2621810"/>
            <a:ext cx="2606616" cy="3475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a:ext>
            </a:extLst>
          </a:blip>
          <a:srcRect l="5310" t="13388" r="30369" b="18310"/>
          <a:stretch/>
        </p:blipFill>
        <p:spPr>
          <a:xfrm>
            <a:off x="5772363" y="4173080"/>
            <a:ext cx="2835563" cy="2183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973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4038601" y="632007"/>
            <a:ext cx="4114800"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Gettysburg, PA</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57103">
            <a:off x="2966124" y="3332455"/>
            <a:ext cx="3894506" cy="25963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436">
            <a:off x="559208" y="1187959"/>
            <a:ext cx="2732259" cy="36430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12471" t="10450" r="9202" b="21903"/>
          <a:stretch/>
        </p:blipFill>
        <p:spPr>
          <a:xfrm rot="219779">
            <a:off x="7037366" y="1716871"/>
            <a:ext cx="4594340" cy="2962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3110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819727" y="365125"/>
            <a:ext cx="10408567" cy="1275619"/>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727" y="569020"/>
            <a:ext cx="10515600" cy="1325563"/>
          </a:xfrm>
          <a:effectLst>
            <a:outerShdw blurRad="50800" dist="38100" dir="2700000" algn="tl" rotWithShape="0">
              <a:prstClr val="black">
                <a:alpha val="40000"/>
              </a:prstClr>
            </a:outerShdw>
          </a:effectLst>
        </p:spPr>
        <p:txBody>
          <a:bodyPr>
            <a:normAutofit fontScale="90000"/>
          </a:bodyPr>
          <a:lstStyle/>
          <a:p>
            <a:pPr algn="ctr"/>
            <a:r>
              <a:rPr lang="en-US" dirty="0">
                <a:solidFill>
                  <a:schemeClr val="bg1"/>
                </a:solidFill>
                <a:latin typeface="Franklin Gothic Heavy" panose="020B0903020102020204" pitchFamily="34" charset="0"/>
              </a:rPr>
              <a:t>The Historic Triangle</a:t>
            </a:r>
            <a:br>
              <a:rPr lang="en-US" dirty="0">
                <a:solidFill>
                  <a:schemeClr val="bg1"/>
                </a:solidFill>
                <a:latin typeface="Franklin Gothic Heavy" panose="020B0903020102020204" pitchFamily="34" charset="0"/>
              </a:rPr>
            </a:br>
            <a:r>
              <a:rPr lang="en-US" sz="4000" dirty="0">
                <a:solidFill>
                  <a:schemeClr val="bg1"/>
                </a:solidFill>
                <a:latin typeface="Franklin Gothic Heavy" panose="020B0903020102020204" pitchFamily="34" charset="0"/>
              </a:rPr>
              <a:t>Jamestown - Colonial Williamsburg – Yorktown</a:t>
            </a:r>
            <a:br>
              <a:rPr lang="en-US" dirty="0">
                <a:solidFill>
                  <a:schemeClr val="bg1"/>
                </a:solidFill>
                <a:latin typeface="Franklin Gothic Heavy" panose="020B0903020102020204" pitchFamily="34" charset="0"/>
              </a:rPr>
            </a:b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10326" t="7908" r="18496" b="2418"/>
          <a:stretch/>
        </p:blipFill>
        <p:spPr>
          <a:xfrm>
            <a:off x="7487406" y="1894583"/>
            <a:ext cx="4050171" cy="3827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48938">
            <a:off x="3685096" y="3791717"/>
            <a:ext cx="4273303" cy="24049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t="1" r="13039" b="-1345"/>
          <a:stretch/>
        </p:blipFill>
        <p:spPr>
          <a:xfrm>
            <a:off x="639180" y="2098478"/>
            <a:ext cx="3408006" cy="2963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5329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838200" y="628073"/>
            <a:ext cx="10416988"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4000" dirty="0">
                <a:solidFill>
                  <a:schemeClr val="bg1"/>
                </a:solidFill>
                <a:latin typeface="Franklin Gothic Heavy" panose="020B0903020102020204" pitchFamily="34" charset="0"/>
              </a:rPr>
              <a:t>Monticello: The home of Thomas Jefferson</a:t>
            </a:r>
            <a:endParaRPr lang="en-US" sz="4000"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519" y="1590083"/>
            <a:ext cx="4519163" cy="33893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9133" y="1953636"/>
            <a:ext cx="2493547" cy="3848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a:ext>
            </a:extLst>
          </a:blip>
          <a:srcRect l="1285" r="21329" b="27843"/>
          <a:stretch/>
        </p:blipFill>
        <p:spPr>
          <a:xfrm>
            <a:off x="389964" y="1690688"/>
            <a:ext cx="3980330" cy="49485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1958" y="4372251"/>
            <a:ext cx="2442883" cy="1832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24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487706" y="349625"/>
            <a:ext cx="7100047" cy="1174994"/>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9565" y="274340"/>
            <a:ext cx="10515600" cy="1325563"/>
          </a:xfrm>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Amish Country</a:t>
            </a:r>
            <a:br>
              <a:rPr lang="en-US" dirty="0">
                <a:solidFill>
                  <a:schemeClr val="bg1"/>
                </a:solidFill>
                <a:latin typeface="Franklin Gothic Heavy" panose="020B0903020102020204" pitchFamily="34" charset="0"/>
              </a:rPr>
            </a:br>
            <a:r>
              <a:rPr lang="en-US" dirty="0">
                <a:solidFill>
                  <a:schemeClr val="bg1"/>
                </a:solidFill>
                <a:latin typeface="Franklin Gothic Heavy" panose="020B0903020102020204" pitchFamily="34" charset="0"/>
              </a:rPr>
              <a:t>Lancaster County, PA</a:t>
            </a:r>
            <a:endParaRPr lang="en-US" dirty="0">
              <a:solidFill>
                <a:schemeClr val="bg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40152">
            <a:off x="440606" y="1560172"/>
            <a:ext cx="2815935" cy="21119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0912">
            <a:off x="7118520" y="1914609"/>
            <a:ext cx="4443305" cy="33384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31655">
            <a:off x="416278" y="3508471"/>
            <a:ext cx="3132497" cy="23493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0741" y="3266726"/>
            <a:ext cx="3969421" cy="29770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299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4106174" y="628073"/>
            <a:ext cx="3827862"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Philadelphia</a:t>
            </a:r>
            <a:endParaRPr lang="en-US" dirty="0">
              <a:solidFill>
                <a:schemeClr val="bg1"/>
              </a:solidFill>
            </a:endParaRPr>
          </a:p>
        </p:txBody>
      </p:sp>
      <p:sp>
        <p:nvSpPr>
          <p:cNvPr id="3" name="Footer Placeholder 2"/>
          <p:cNvSpPr>
            <a:spLocks noGrp="1"/>
          </p:cNvSpPr>
          <p:nvPr>
            <p:ph type="ftr" sz="quarter" idx="11"/>
          </p:nvPr>
        </p:nvSpPr>
        <p:spPr>
          <a:xfrm>
            <a:off x="4038600" y="6254750"/>
            <a:ext cx="4114800" cy="365125"/>
          </a:xfrm>
        </p:spPr>
        <p:txBody>
          <a:bodyPr/>
          <a:lstStyle/>
          <a:p>
            <a:r>
              <a:rPr lang="en-US"/>
              <a:t>American Christian Tours, Inc.®</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047" y="524874"/>
            <a:ext cx="2508733" cy="37630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8316" y="1764786"/>
            <a:ext cx="3173184" cy="42309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t="5814" r="9492" b="3972"/>
          <a:stretch/>
        </p:blipFill>
        <p:spPr>
          <a:xfrm>
            <a:off x="2027993" y="3880242"/>
            <a:ext cx="2078181" cy="25151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l="8343" t="31569" r="11133" b="784"/>
          <a:stretch/>
        </p:blipFill>
        <p:spPr>
          <a:xfrm>
            <a:off x="7629028" y="1690688"/>
            <a:ext cx="3724772" cy="41722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204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878" y="551601"/>
            <a:ext cx="6876243" cy="1788187"/>
          </a:xfrm>
          <a:effectLst>
            <a:outerShdw blurRad="50800" dist="38100" dir="2700000" algn="tl" rotWithShape="0">
              <a:prstClr val="black">
                <a:alpha val="40000"/>
              </a:prstClr>
            </a:outerShdw>
          </a:effectLst>
        </p:spPr>
        <p:txBody>
          <a:bodyPr>
            <a:normAutofit fontScale="90000"/>
          </a:bodyPr>
          <a:lstStyle/>
          <a:p>
            <a:pPr lvl="0" algn="ctr"/>
            <a:r>
              <a:rPr lang="en-US" sz="10700" dirty="0">
                <a:latin typeface="Franklin Gothic Heavy" panose="020B0903020102020204" pitchFamily="34" charset="0"/>
              </a:rPr>
              <a:t>Welcome</a:t>
            </a:r>
            <a:br>
              <a:rPr lang="en-US" dirty="0"/>
            </a:br>
            <a:endParaRPr lang="en-US" dirty="0"/>
          </a:p>
        </p:txBody>
      </p:sp>
      <p:sp>
        <p:nvSpPr>
          <p:cNvPr id="12" name="Footer Placeholder 11"/>
          <p:cNvSpPr>
            <a:spLocks noGrp="1"/>
          </p:cNvSpPr>
          <p:nvPr>
            <p:ph type="ftr" sz="quarter" idx="11"/>
          </p:nvPr>
        </p:nvSpPr>
        <p:spPr/>
        <p:txBody>
          <a:bodyPr/>
          <a:lstStyle/>
          <a:p>
            <a:r>
              <a:rPr lang="en-US"/>
              <a:t>American Christian Tours, Inc.®</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7602" y="2097742"/>
            <a:ext cx="6556794" cy="3949520"/>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12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4038600" y="628073"/>
            <a:ext cx="4043218"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New York City</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3566" y="2389853"/>
            <a:ext cx="2668732" cy="3558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t="23078"/>
          <a:stretch/>
        </p:blipFill>
        <p:spPr>
          <a:xfrm rot="743015">
            <a:off x="978415" y="3700703"/>
            <a:ext cx="2417258" cy="279407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53127">
            <a:off x="344719" y="898418"/>
            <a:ext cx="3630284" cy="2722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l="7778" t="32940" r="9281" b="14708"/>
          <a:stretch/>
        </p:blipFill>
        <p:spPr>
          <a:xfrm>
            <a:off x="4028904" y="3539076"/>
            <a:ext cx="4052914" cy="2558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30613">
            <a:off x="6460353" y="2063641"/>
            <a:ext cx="2223247" cy="1667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356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11"/>
          <p:cNvSpPr/>
          <p:nvPr/>
        </p:nvSpPr>
        <p:spPr>
          <a:xfrm>
            <a:off x="3112655" y="628073"/>
            <a:ext cx="5920509"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Boston and Plymouth</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0240" t="12924" r="22017" b="18743"/>
          <a:stretch/>
        </p:blipFill>
        <p:spPr>
          <a:xfrm>
            <a:off x="1546584" y="1690688"/>
            <a:ext cx="3173334" cy="42680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654362">
            <a:off x="-99499" y="4502031"/>
            <a:ext cx="2463718" cy="1839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37391">
            <a:off x="9022258" y="1016573"/>
            <a:ext cx="2433624" cy="4326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356548">
            <a:off x="4951117" y="1841347"/>
            <a:ext cx="3195854" cy="4261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l="9347" t="26733" r="28496" b="18887"/>
          <a:stretch/>
        </p:blipFill>
        <p:spPr>
          <a:xfrm rot="20877565">
            <a:off x="7789725" y="4225592"/>
            <a:ext cx="2484886" cy="1630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524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038600" y="628073"/>
            <a:ext cx="4043218"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Sacramento</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50683">
            <a:off x="4739442" y="1876127"/>
            <a:ext cx="5217446" cy="34782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20683">
            <a:off x="1007753" y="1378633"/>
            <a:ext cx="3143153" cy="23573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992" y="3901885"/>
            <a:ext cx="3911986" cy="2206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9975">
            <a:off x="9860007" y="4121766"/>
            <a:ext cx="1928312" cy="1617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1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038600" y="628073"/>
            <a:ext cx="4043218"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2409" y="365124"/>
            <a:ext cx="10515600" cy="1325563"/>
          </a:xfrm>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San Francisco</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6691" y="725627"/>
            <a:ext cx="2311774" cy="30823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5089">
            <a:off x="5005438" y="3470331"/>
            <a:ext cx="4180914" cy="2787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64880">
            <a:off x="587444" y="1915133"/>
            <a:ext cx="4458905" cy="29726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963691">
            <a:off x="9152965" y="3997418"/>
            <a:ext cx="2330824" cy="174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596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891118" y="628073"/>
            <a:ext cx="6468035"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Yosemite National Park</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08471">
            <a:off x="1191059" y="2056737"/>
            <a:ext cx="2580443" cy="34405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426252">
            <a:off x="4496550" y="4361254"/>
            <a:ext cx="7313699" cy="15522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985" y="-16009106"/>
            <a:ext cx="7637052" cy="1145557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80020">
            <a:off x="4248393" y="1759015"/>
            <a:ext cx="1788884" cy="26833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5412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890982" y="628073"/>
            <a:ext cx="6363854"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Grand Canyon - Arizona</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23678"/>
          <a:stretch/>
        </p:blipFill>
        <p:spPr>
          <a:xfrm rot="393572">
            <a:off x="7640024" y="1903923"/>
            <a:ext cx="3859869" cy="220943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6409" r="13343" b="26640"/>
          <a:stretch/>
        </p:blipFill>
        <p:spPr>
          <a:xfrm rot="21230309">
            <a:off x="4486563" y="3652733"/>
            <a:ext cx="3666837" cy="25140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225" y="2372111"/>
            <a:ext cx="4135514" cy="23262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693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062182" y="628073"/>
            <a:ext cx="10150763"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“The March” – Civil War to Civil Rights</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0581" t="-997" r="17947" b="44455"/>
          <a:stretch/>
        </p:blipFill>
        <p:spPr>
          <a:xfrm>
            <a:off x="281401" y="3601037"/>
            <a:ext cx="3792013" cy="2999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803" t="14447" r="12575" b="12597"/>
          <a:stretch/>
        </p:blipFill>
        <p:spPr>
          <a:xfrm rot="21176537">
            <a:off x="8887677" y="1859053"/>
            <a:ext cx="2851667" cy="1801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9733" y="3692656"/>
            <a:ext cx="3831041" cy="2554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64648">
            <a:off x="3163074" y="1871179"/>
            <a:ext cx="3831041" cy="2554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77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325091" y="628073"/>
            <a:ext cx="5477164"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Texas State History</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45235">
            <a:off x="534173" y="2102679"/>
            <a:ext cx="4784823" cy="2912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33291">
            <a:off x="7344239" y="2155996"/>
            <a:ext cx="4007972" cy="2208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6802" y="3481333"/>
            <a:ext cx="3852525" cy="25638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70187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195782" y="628073"/>
            <a:ext cx="5754253" cy="803563"/>
          </a:xfrm>
          <a:prstGeom prst="snip2Diag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dirty="0">
                <a:solidFill>
                  <a:schemeClr val="bg1"/>
                </a:solidFill>
                <a:latin typeface="Franklin Gothic Heavy" panose="020B0903020102020204" pitchFamily="34" charset="0"/>
              </a:rPr>
              <a:t>Illinois State History</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American Christian Tours, Inc.®</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10598"/>
          <a:stretch/>
        </p:blipFill>
        <p:spPr>
          <a:xfrm>
            <a:off x="320778" y="1693069"/>
            <a:ext cx="3897242" cy="232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3705" y="2917425"/>
            <a:ext cx="3561934" cy="23689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67057">
            <a:off x="791027" y="4015869"/>
            <a:ext cx="2945294" cy="19604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3471" y="1790725"/>
            <a:ext cx="3386082" cy="2253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72273">
            <a:off x="6972392" y="2114679"/>
            <a:ext cx="2624326" cy="39597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38600" y="3645306"/>
            <a:ext cx="2033283" cy="2711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389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11"/>
          <p:cNvSpPr/>
          <p:nvPr/>
        </p:nvSpPr>
        <p:spPr>
          <a:xfrm>
            <a:off x="4038600" y="549635"/>
            <a:ext cx="4114801" cy="937491"/>
          </a:xfrm>
          <a:prstGeom prst="snip2Diag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48400" y="1690688"/>
            <a:ext cx="5091545" cy="4202112"/>
          </a:xfrm>
          <a:prstGeom prst="rect">
            <a:avLst/>
          </a:prstGeom>
          <a:solidFill>
            <a:schemeClr val="accent4">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838200" y="1690688"/>
            <a:ext cx="5091545" cy="4202112"/>
          </a:xfrm>
          <a:prstGeom prst="rect">
            <a:avLst/>
          </a:prstGeom>
          <a:solidFill>
            <a:schemeClr val="accent4">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14400" y="355600"/>
            <a:ext cx="10515600" cy="1325563"/>
          </a:xfrm>
        </p:spPr>
        <p:txBody>
          <a:bodyPr/>
          <a:lstStyle/>
          <a:p>
            <a:pPr algn="ctr"/>
            <a:r>
              <a:rPr lang="en-US" dirty="0">
                <a:latin typeface="Franklin Gothic Heavy" panose="020B0903020102020204" pitchFamily="34" charset="0"/>
              </a:rPr>
              <a:t>A Typical Day</a:t>
            </a:r>
            <a:endParaRPr lang="en-US" dirty="0"/>
          </a:p>
        </p:txBody>
      </p:sp>
      <p:sp>
        <p:nvSpPr>
          <p:cNvPr id="4" name="Content Placeholder 3"/>
          <p:cNvSpPr>
            <a:spLocks noGrp="1"/>
          </p:cNvSpPr>
          <p:nvPr>
            <p:ph sz="half" idx="2"/>
          </p:nvPr>
        </p:nvSpPr>
        <p:spPr>
          <a:xfrm>
            <a:off x="914400" y="2144713"/>
            <a:ext cx="5257800" cy="3684588"/>
          </a:xfrm>
        </p:spPr>
        <p:txBody>
          <a:bodyPr>
            <a:normAutofit/>
          </a:bodyPr>
          <a:lstStyle/>
          <a:p>
            <a:r>
              <a:rPr lang="en-US" sz="3600" dirty="0"/>
              <a:t>Wake up call at 7:00 </a:t>
            </a:r>
            <a:r>
              <a:rPr lang="en-US" sz="3600" cap="small" dirty="0"/>
              <a:t>am</a:t>
            </a:r>
            <a:endParaRPr lang="en-US" sz="3600" dirty="0"/>
          </a:p>
          <a:p>
            <a:r>
              <a:rPr lang="en-US" sz="3600" dirty="0"/>
              <a:t>Breakfast at 8:00 </a:t>
            </a:r>
            <a:r>
              <a:rPr lang="en-US" sz="3600" cap="small" dirty="0"/>
              <a:t>am</a:t>
            </a:r>
            <a:endParaRPr lang="en-US" sz="3600" dirty="0"/>
          </a:p>
          <a:p>
            <a:r>
              <a:rPr lang="en-US" sz="3600" dirty="0"/>
              <a:t>Full day visiting sites and attractions</a:t>
            </a:r>
          </a:p>
          <a:p>
            <a:r>
              <a:rPr lang="en-US" sz="3600" dirty="0"/>
              <a:t>Lunches at cafés or food courts</a:t>
            </a:r>
          </a:p>
          <a:p>
            <a:endParaRPr lang="en-US" sz="3600" dirty="0"/>
          </a:p>
        </p:txBody>
      </p:sp>
      <p:sp>
        <p:nvSpPr>
          <p:cNvPr id="6" name="Content Placeholder 5"/>
          <p:cNvSpPr>
            <a:spLocks noGrp="1"/>
          </p:cNvSpPr>
          <p:nvPr>
            <p:ph sz="quarter" idx="4"/>
          </p:nvPr>
        </p:nvSpPr>
        <p:spPr>
          <a:xfrm>
            <a:off x="6248400" y="2154959"/>
            <a:ext cx="5183188" cy="3684588"/>
          </a:xfrm>
        </p:spPr>
        <p:txBody>
          <a:bodyPr>
            <a:normAutofit/>
          </a:bodyPr>
          <a:lstStyle/>
          <a:p>
            <a:r>
              <a:rPr lang="en-US" sz="3600" dirty="0"/>
              <a:t>Evening meals at established restaurants</a:t>
            </a:r>
          </a:p>
          <a:p>
            <a:r>
              <a:rPr lang="en-US" sz="3600" dirty="0"/>
              <a:t>Evening memorial tours</a:t>
            </a:r>
          </a:p>
          <a:p>
            <a:r>
              <a:rPr lang="en-US" sz="3600" dirty="0"/>
              <a:t>Return to hotel between by 8:00 </a:t>
            </a:r>
            <a:r>
              <a:rPr lang="en-US" sz="3600" cap="small" dirty="0"/>
              <a:t>PM</a:t>
            </a:r>
          </a:p>
          <a:p>
            <a:pPr marL="0" indent="0">
              <a:buNone/>
            </a:pPr>
            <a:endParaRPr lang="en-US" dirty="0"/>
          </a:p>
        </p:txBody>
      </p:sp>
      <p:sp>
        <p:nvSpPr>
          <p:cNvPr id="7" name="Footer Placeholder 6"/>
          <p:cNvSpPr>
            <a:spLocks noGrp="1"/>
          </p:cNvSpPr>
          <p:nvPr>
            <p:ph type="ftr" sz="quarter" idx="11"/>
          </p:nvPr>
        </p:nvSpPr>
        <p:spPr/>
        <p:txBody>
          <a:bodyPr/>
          <a:lstStyle/>
          <a:p>
            <a:r>
              <a:rPr lang="en-US"/>
              <a:t>American Christian Tours, Inc.®</a:t>
            </a:r>
          </a:p>
        </p:txBody>
      </p:sp>
    </p:spTree>
    <p:extLst>
      <p:ext uri="{BB962C8B-B14F-4D97-AF65-F5344CB8AC3E}">
        <p14:creationId xmlns:p14="http://schemas.microsoft.com/office/powerpoint/2010/main" val="196533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American Christian Tours, Inc.®</a:t>
            </a:r>
          </a:p>
        </p:txBody>
      </p:sp>
      <p:sp>
        <p:nvSpPr>
          <p:cNvPr id="8" name="Rectangle 7"/>
          <p:cNvSpPr/>
          <p:nvPr/>
        </p:nvSpPr>
        <p:spPr>
          <a:xfrm>
            <a:off x="374277" y="674663"/>
            <a:ext cx="11658600" cy="5016758"/>
          </a:xfrm>
          <a:prstGeom prst="rect">
            <a:avLst/>
          </a:prstGeom>
          <a:noFill/>
        </p:spPr>
        <p:txBody>
          <a:bodyPr wrap="square" lIns="91440" tIns="45720" rIns="91440" bIns="45720">
            <a:spAutoFit/>
          </a:bodyPr>
          <a:lstStyle/>
          <a:p>
            <a:pPr algn="ctr"/>
            <a:r>
              <a:rPr lang="en-US" sz="8000" cap="none" spc="0" dirty="0">
                <a:ln w="0"/>
                <a:effectLst>
                  <a:outerShdw blurRad="38100" dist="19050" dir="2700000" algn="tl" rotWithShape="0">
                    <a:schemeClr val="dk1">
                      <a:alpha val="40000"/>
                    </a:schemeClr>
                  </a:outerShdw>
                </a:effectLst>
                <a:latin typeface="Franklin Gothic Heavy" panose="020B0903020102020204" pitchFamily="34" charset="0"/>
              </a:rPr>
              <a:t>What </a:t>
            </a:r>
            <a:r>
              <a:rPr lang="en-US" sz="8000" dirty="0">
                <a:ln w="0"/>
                <a:effectLst>
                  <a:outerShdw blurRad="38100" dist="19050" dir="2700000" algn="tl" rotWithShape="0">
                    <a:schemeClr val="dk1">
                      <a:alpha val="40000"/>
                    </a:schemeClr>
                  </a:outerShdw>
                </a:effectLst>
                <a:latin typeface="Franklin Gothic Heavy" panose="020B0903020102020204" pitchFamily="34" charset="0"/>
              </a:rPr>
              <a:t>is unique </a:t>
            </a:r>
          </a:p>
          <a:p>
            <a:pPr algn="ctr"/>
            <a:r>
              <a:rPr lang="en-US" sz="8000" dirty="0">
                <a:ln w="0"/>
                <a:effectLst>
                  <a:outerShdw blurRad="38100" dist="19050" dir="2700000" algn="tl" rotWithShape="0">
                    <a:schemeClr val="dk1">
                      <a:alpha val="40000"/>
                    </a:schemeClr>
                  </a:outerShdw>
                </a:effectLst>
                <a:latin typeface="Franklin Gothic Heavy" panose="020B0903020102020204" pitchFamily="34" charset="0"/>
              </a:rPr>
              <a:t>about an</a:t>
            </a:r>
            <a:r>
              <a:rPr lang="en-US" sz="8000" cap="none" spc="0" dirty="0">
                <a:ln w="0"/>
                <a:effectLst>
                  <a:outerShdw blurRad="38100" dist="19050" dir="2700000" algn="tl" rotWithShape="0">
                    <a:schemeClr val="dk1">
                      <a:alpha val="40000"/>
                    </a:schemeClr>
                  </a:outerShdw>
                </a:effectLst>
                <a:latin typeface="Franklin Gothic Heavy" panose="020B0903020102020204" pitchFamily="34" charset="0"/>
              </a:rPr>
              <a:t> </a:t>
            </a:r>
          </a:p>
          <a:p>
            <a:pPr algn="ctr"/>
            <a:r>
              <a:rPr lang="en-US" sz="8000" cap="none" spc="0" dirty="0">
                <a:ln w="0"/>
                <a:effectLst>
                  <a:outerShdw blurRad="38100" dist="19050" dir="2700000" algn="tl" rotWithShape="0">
                    <a:schemeClr val="dk1">
                      <a:alpha val="40000"/>
                    </a:schemeClr>
                  </a:outerShdw>
                </a:effectLst>
                <a:latin typeface="Franklin Gothic Heavy" panose="020B0903020102020204" pitchFamily="34" charset="0"/>
              </a:rPr>
              <a:t>ACTS</a:t>
            </a:r>
            <a:r>
              <a:rPr lang="en-US" sz="8000" cap="none" spc="0" baseline="30000" dirty="0">
                <a:ln w="0"/>
                <a:effectLst>
                  <a:outerShdw blurRad="38100" dist="19050" dir="2700000" algn="tl" rotWithShape="0">
                    <a:schemeClr val="dk1">
                      <a:alpha val="40000"/>
                    </a:schemeClr>
                  </a:outerShdw>
                </a:effectLst>
                <a:latin typeface="Franklin Gothic Heavy" panose="020B0903020102020204" pitchFamily="34" charset="0"/>
              </a:rPr>
              <a:t>®</a:t>
            </a:r>
            <a:r>
              <a:rPr lang="en-US" sz="8000" cap="none" spc="0" dirty="0">
                <a:ln w="0"/>
                <a:effectLst>
                  <a:outerShdw blurRad="38100" dist="19050" dir="2700000" algn="tl" rotWithShape="0">
                    <a:schemeClr val="dk1">
                      <a:alpha val="40000"/>
                    </a:schemeClr>
                  </a:outerShdw>
                </a:effectLst>
                <a:latin typeface="Franklin Gothic Heavy" panose="020B0903020102020204" pitchFamily="34" charset="0"/>
              </a:rPr>
              <a:t> </a:t>
            </a:r>
            <a:br>
              <a:rPr lang="en-US" sz="8000" cap="none" spc="0" dirty="0">
                <a:ln w="0"/>
                <a:effectLst>
                  <a:outerShdw blurRad="38100" dist="19050" dir="2700000" algn="tl" rotWithShape="0">
                    <a:schemeClr val="dk1">
                      <a:alpha val="40000"/>
                    </a:schemeClr>
                  </a:outerShdw>
                </a:effectLst>
                <a:latin typeface="Franklin Gothic Heavy" panose="020B0903020102020204" pitchFamily="34" charset="0"/>
              </a:rPr>
            </a:br>
            <a:r>
              <a:rPr lang="en-US" sz="8000" dirty="0">
                <a:ln w="0"/>
                <a:effectLst>
                  <a:outerShdw blurRad="38100" dist="19050" dir="2700000" algn="tl" rotWithShape="0">
                    <a:schemeClr val="dk1">
                      <a:alpha val="40000"/>
                    </a:schemeClr>
                  </a:outerShdw>
                </a:effectLst>
                <a:latin typeface="Franklin Gothic Heavy" panose="020B0903020102020204" pitchFamily="34" charset="0"/>
              </a:rPr>
              <a:t>travel program?</a:t>
            </a:r>
            <a:endParaRPr lang="en-US" sz="8000" cap="none" spc="0" dirty="0">
              <a:ln w="0"/>
              <a:effectLst>
                <a:outerShdw blurRad="38100" dist="19050" dir="2700000" algn="tl" rotWithShape="0">
                  <a:schemeClr val="dk1">
                    <a:alpha val="40000"/>
                  </a:schemeClr>
                </a:outerShdw>
              </a:effectLst>
              <a:latin typeface="Franklin Gothic Heavy" panose="020B0903020102020204" pitchFamily="34" charset="0"/>
            </a:endParaRPr>
          </a:p>
        </p:txBody>
      </p:sp>
    </p:spTree>
    <p:extLst>
      <p:ext uri="{BB962C8B-B14F-4D97-AF65-F5344CB8AC3E}">
        <p14:creationId xmlns:p14="http://schemas.microsoft.com/office/powerpoint/2010/main" val="468529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806825" y="2581084"/>
            <a:ext cx="7436223" cy="836355"/>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2336481"/>
            <a:ext cx="7669304" cy="1325563"/>
          </a:xfrm>
        </p:spPr>
        <p:txBody>
          <a:bodyPr>
            <a:normAutofit/>
          </a:bodyPr>
          <a:lstStyle/>
          <a:p>
            <a:pPr marL="571500" indent="-571500">
              <a:buFont typeface="Arial" panose="020B0604020202020204" pitchFamily="34" charset="0"/>
              <a:buChar char="•"/>
            </a:pPr>
            <a:r>
              <a:rPr lang="en-US" dirty="0">
                <a:latin typeface="Franklin Gothic Heavy" panose="020B0903020102020204" pitchFamily="34" charset="0"/>
              </a:rPr>
              <a:t>An opportunity to learn</a:t>
            </a:r>
            <a:endParaRPr lang="en-US" dirty="0"/>
          </a:p>
        </p:txBody>
      </p:sp>
      <p:sp>
        <p:nvSpPr>
          <p:cNvPr id="5" name="Footer Placeholder 4"/>
          <p:cNvSpPr>
            <a:spLocks noGrp="1"/>
          </p:cNvSpPr>
          <p:nvPr>
            <p:ph type="ftr" sz="quarter" idx="11"/>
          </p:nvPr>
        </p:nvSpPr>
        <p:spPr/>
        <p:txBody>
          <a:bodyPr/>
          <a:lstStyle/>
          <a:p>
            <a:r>
              <a:rPr lang="en-US"/>
              <a:t>American Christian Tours, Inc.®</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8877">
            <a:off x="10273674" y="603915"/>
            <a:ext cx="1210095" cy="15518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Pentagon 13"/>
          <p:cNvSpPr/>
          <p:nvPr/>
        </p:nvSpPr>
        <p:spPr>
          <a:xfrm>
            <a:off x="806825" y="3745412"/>
            <a:ext cx="9265022" cy="836355"/>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dirty="0">
                <a:solidFill>
                  <a:schemeClr val="tx1"/>
                </a:solidFill>
                <a:latin typeface="Franklin Gothic Heavy" panose="020B0903020102020204" pitchFamily="34" charset="0"/>
              </a:rPr>
              <a:t>An opportunity for fellowship</a:t>
            </a:r>
          </a:p>
        </p:txBody>
      </p:sp>
      <p:sp>
        <p:nvSpPr>
          <p:cNvPr id="15" name="Pentagon 14"/>
          <p:cNvSpPr/>
          <p:nvPr/>
        </p:nvSpPr>
        <p:spPr>
          <a:xfrm>
            <a:off x="806825" y="5045633"/>
            <a:ext cx="11385176" cy="836355"/>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dirty="0">
                <a:solidFill>
                  <a:schemeClr val="tx1"/>
                </a:solidFill>
                <a:latin typeface="Franklin Gothic Heavy" panose="020B0903020102020204" pitchFamily="34" charset="0"/>
              </a:rPr>
              <a:t>An opportunity for spiritual </a:t>
            </a:r>
            <a:r>
              <a:rPr lang="en-US" sz="4000" dirty="0">
                <a:solidFill>
                  <a:schemeClr val="tx1"/>
                </a:solidFill>
                <a:latin typeface="Franklin Gothic Heavy" panose="020B0903020102020204" pitchFamily="34" charset="0"/>
              </a:rPr>
              <a:t>refreshment</a:t>
            </a:r>
          </a:p>
        </p:txBody>
      </p:sp>
      <p:sp>
        <p:nvSpPr>
          <p:cNvPr id="16" name="Rectangle 15"/>
          <p:cNvSpPr/>
          <p:nvPr/>
        </p:nvSpPr>
        <p:spPr>
          <a:xfrm>
            <a:off x="2626556" y="582155"/>
            <a:ext cx="6938887" cy="1754326"/>
          </a:xfrm>
          <a:prstGeom prst="rect">
            <a:avLst/>
          </a:prstGeom>
        </p:spPr>
        <p:txBody>
          <a:bodyPr wrap="none">
            <a:spAutoFit/>
          </a:bodyPr>
          <a:lstStyle/>
          <a:p>
            <a:r>
              <a:rPr lang="en-US" sz="5400" dirty="0">
                <a:latin typeface="Franklin Gothic Heavy" panose="020B0903020102020204" pitchFamily="34" charset="0"/>
              </a:rPr>
              <a:t>Benefits of an ACTS</a:t>
            </a:r>
            <a:r>
              <a:rPr lang="en-US" sz="5400" baseline="30000" dirty="0">
                <a:latin typeface="Franklin Gothic Heavy" panose="020B0903020102020204" pitchFamily="34" charset="0"/>
              </a:rPr>
              <a:t>®</a:t>
            </a:r>
          </a:p>
          <a:p>
            <a:pPr algn="ctr"/>
            <a:r>
              <a:rPr lang="en-US" sz="5400" dirty="0">
                <a:latin typeface="Franklin Gothic Heavy" panose="020B0903020102020204" pitchFamily="34" charset="0"/>
              </a:rPr>
              <a:t> Travel Program </a:t>
            </a:r>
            <a:endParaRPr lang="en-US" sz="5400" dirty="0"/>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10186">
            <a:off x="477606" y="853049"/>
            <a:ext cx="1956311" cy="1295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9529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9214" y="2343023"/>
            <a:ext cx="4453083" cy="3445163"/>
          </a:xfrm>
          <a:prstGeom prst="rect">
            <a:avLst/>
          </a:prstGeom>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052945" y="1122363"/>
            <a:ext cx="9615055" cy="955819"/>
          </a:xfrm>
        </p:spPr>
        <p:txBody>
          <a:bodyPr>
            <a:normAutofit fontScale="90000"/>
          </a:bodyPr>
          <a:lstStyle/>
          <a:p>
            <a:r>
              <a:rPr lang="en-US" dirty="0">
                <a:latin typeface="Franklin Gothic Heavy" panose="020B0903020102020204" pitchFamily="34" charset="0"/>
              </a:rPr>
              <a:t>Participant Registration Handout</a:t>
            </a:r>
            <a:endParaRPr lang="en-US" dirty="0"/>
          </a:p>
        </p:txBody>
      </p:sp>
      <p:sp>
        <p:nvSpPr>
          <p:cNvPr id="4" name="Footer Placeholder 3"/>
          <p:cNvSpPr>
            <a:spLocks noGrp="1"/>
          </p:cNvSpPr>
          <p:nvPr>
            <p:ph type="ftr" sz="quarter" idx="11"/>
          </p:nvPr>
        </p:nvSpPr>
        <p:spPr/>
        <p:txBody>
          <a:bodyPr/>
          <a:lstStyle/>
          <a:p>
            <a:r>
              <a:rPr lang="en-US"/>
              <a:t>American Christian Tours, Inc.®</a:t>
            </a:r>
            <a:endParaRPr lang="en-US" dirty="0"/>
          </a:p>
        </p:txBody>
      </p:sp>
      <p:sp>
        <p:nvSpPr>
          <p:cNvPr id="5" name="Content Placeholder 2"/>
          <p:cNvSpPr txBox="1">
            <a:spLocks/>
          </p:cNvSpPr>
          <p:nvPr/>
        </p:nvSpPr>
        <p:spPr>
          <a:xfrm>
            <a:off x="1229213" y="2624657"/>
            <a:ext cx="4453083"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t>This includes information for online registration and the anticipated itinerary.</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74310">
            <a:off x="6521822" y="2034706"/>
            <a:ext cx="2834867" cy="366443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58230">
            <a:off x="8486979" y="1636467"/>
            <a:ext cx="2985458" cy="3864510"/>
          </a:xfrm>
          <a:prstGeom prst="rect">
            <a:avLst/>
          </a:prstGeom>
        </p:spPr>
      </p:pic>
    </p:spTree>
    <p:extLst>
      <p:ext uri="{BB962C8B-B14F-4D97-AF65-F5344CB8AC3E}">
        <p14:creationId xmlns:p14="http://schemas.microsoft.com/office/powerpoint/2010/main" val="387434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41524" y="2104934"/>
            <a:ext cx="5885873" cy="3694687"/>
          </a:xfrm>
          <a:prstGeom prst="rect">
            <a:avLst/>
          </a:prstGeom>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22036" y="614506"/>
            <a:ext cx="10464799" cy="1325563"/>
          </a:xfrm>
        </p:spPr>
        <p:txBody>
          <a:bodyPr>
            <a:normAutofit/>
          </a:bodyPr>
          <a:lstStyle/>
          <a:p>
            <a:pPr algn="ctr"/>
            <a:r>
              <a:rPr lang="en-US" dirty="0">
                <a:latin typeface="Franklin Gothic Heavy" panose="020B0903020102020204" pitchFamily="34" charset="0"/>
              </a:rPr>
              <a:t>Program Registration and Options</a:t>
            </a:r>
            <a:endParaRPr lang="en-US" dirty="0"/>
          </a:p>
        </p:txBody>
      </p:sp>
      <p:sp>
        <p:nvSpPr>
          <p:cNvPr id="3" name="Content Placeholder 2"/>
          <p:cNvSpPr>
            <a:spLocks noGrp="1"/>
          </p:cNvSpPr>
          <p:nvPr>
            <p:ph sz="half" idx="1"/>
          </p:nvPr>
        </p:nvSpPr>
        <p:spPr>
          <a:xfrm>
            <a:off x="2957944" y="2353828"/>
            <a:ext cx="5624947" cy="3640571"/>
          </a:xfrm>
        </p:spPr>
        <p:txBody>
          <a:bodyPr>
            <a:normAutofit/>
          </a:bodyPr>
          <a:lstStyle/>
          <a:p>
            <a:r>
              <a:rPr lang="en-US" b="1" dirty="0"/>
              <a:t>Online Registration</a:t>
            </a:r>
          </a:p>
          <a:p>
            <a:r>
              <a:rPr lang="en-US" b="1" dirty="0"/>
              <a:t>Rooming Options</a:t>
            </a:r>
          </a:p>
          <a:p>
            <a:r>
              <a:rPr lang="en-US" b="1" dirty="0"/>
              <a:t>Payment Schedule</a:t>
            </a:r>
          </a:p>
          <a:p>
            <a:r>
              <a:rPr lang="en-US" b="1" dirty="0"/>
              <a:t>Payment Options</a:t>
            </a:r>
          </a:p>
          <a:p>
            <a:r>
              <a:rPr lang="en-US" b="1" dirty="0"/>
              <a:t>Cancellation Policy</a:t>
            </a:r>
          </a:p>
          <a:p>
            <a:r>
              <a:rPr lang="en-US" b="1" dirty="0"/>
              <a:t>Cancellation Options</a:t>
            </a:r>
          </a:p>
          <a:p>
            <a:endParaRPr lang="en-US" b="1" dirty="0"/>
          </a:p>
        </p:txBody>
      </p:sp>
      <p:sp>
        <p:nvSpPr>
          <p:cNvPr id="5" name="Footer Placeholder 4"/>
          <p:cNvSpPr>
            <a:spLocks noGrp="1"/>
          </p:cNvSpPr>
          <p:nvPr>
            <p:ph type="ftr" sz="quarter" idx="11"/>
          </p:nvPr>
        </p:nvSpPr>
        <p:spPr/>
        <p:txBody>
          <a:bodyPr/>
          <a:lstStyle/>
          <a:p>
            <a:r>
              <a:rPr lang="en-US"/>
              <a:t>American Christian Tours, Inc.®</a:t>
            </a:r>
          </a:p>
        </p:txBody>
      </p:sp>
    </p:spTree>
    <p:extLst>
      <p:ext uri="{BB962C8B-B14F-4D97-AF65-F5344CB8AC3E}">
        <p14:creationId xmlns:p14="http://schemas.microsoft.com/office/powerpoint/2010/main" val="255382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Franklin Gothic Heavy" panose="020B0903020102020204" pitchFamily="34" charset="0"/>
              </a:rPr>
              <a:t>Questions &amp; Answers</a:t>
            </a:r>
            <a:endParaRPr lang="en-US" dirty="0"/>
          </a:p>
        </p:txBody>
      </p:sp>
      <p:sp>
        <p:nvSpPr>
          <p:cNvPr id="4" name="Footer Placeholder 3"/>
          <p:cNvSpPr>
            <a:spLocks noGrp="1"/>
          </p:cNvSpPr>
          <p:nvPr>
            <p:ph type="ftr" sz="quarter" idx="11"/>
          </p:nvPr>
        </p:nvSpPr>
        <p:spPr/>
        <p:txBody>
          <a:bodyPr/>
          <a:lstStyle/>
          <a:p>
            <a:r>
              <a:rPr lang="en-US"/>
              <a:t>American Christian Tours, Inc.®</a:t>
            </a:r>
            <a:endParaRPr lang="en-US" dirty="0"/>
          </a:p>
        </p:txBody>
      </p:sp>
    </p:spTree>
    <p:extLst>
      <p:ext uri="{BB962C8B-B14F-4D97-AF65-F5344CB8AC3E}">
        <p14:creationId xmlns:p14="http://schemas.microsoft.com/office/powerpoint/2010/main" val="28733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249" y="0"/>
            <a:ext cx="11636828" cy="839755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516965" y="3114771"/>
            <a:ext cx="8994710" cy="1084004"/>
          </a:xfrm>
        </p:spPr>
        <p:txBody>
          <a:bodyPr>
            <a:normAutofit fontScale="90000"/>
          </a:bodyPr>
          <a:lstStyle/>
          <a:p>
            <a:r>
              <a:rPr lang="en-US" sz="3600" dirty="0">
                <a:solidFill>
                  <a:schemeClr val="bg1"/>
                </a:solidFill>
                <a:latin typeface="Franklin Gothic Demi" panose="020B0703020102020204" pitchFamily="34" charset="0"/>
              </a:rPr>
              <a:t>Thank You For Attending!</a:t>
            </a:r>
            <a:br>
              <a:rPr lang="en-US" dirty="0">
                <a:solidFill>
                  <a:schemeClr val="bg1"/>
                </a:solidFill>
                <a:latin typeface="Franklin Gothic Demi" panose="020B0703020102020204" pitchFamily="34" charset="0"/>
              </a:rPr>
            </a:br>
            <a:r>
              <a:rPr lang="en-US" dirty="0">
                <a:solidFill>
                  <a:schemeClr val="bg1"/>
                </a:solidFill>
                <a:latin typeface="Franklin Gothic Demi" panose="020B0703020102020204" pitchFamily="34" charset="0"/>
              </a:rPr>
              <a:t>Let’s Have A Great Trip!</a:t>
            </a:r>
            <a:br>
              <a:rPr lang="en-US" sz="3600" dirty="0">
                <a:solidFill>
                  <a:schemeClr val="bg1"/>
                </a:solidFill>
                <a:latin typeface="Franklin Gothic Demi" panose="020B0703020102020204" pitchFamily="34" charset="0"/>
              </a:rPr>
            </a:br>
            <a:endParaRPr lang="en-US" sz="3600" dirty="0">
              <a:solidFill>
                <a:schemeClr val="bg1"/>
              </a:solidFill>
              <a:latin typeface="Franklin Gothic Demi" panose="020B07030201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2786" y="837521"/>
            <a:ext cx="1023069" cy="608726"/>
          </a:xfrm>
          <a:prstGeom prst="rect">
            <a:avLst/>
          </a:prstGeom>
        </p:spPr>
      </p:pic>
      <p:sp>
        <p:nvSpPr>
          <p:cNvPr id="6" name="Footer Placeholder 5"/>
          <p:cNvSpPr>
            <a:spLocks noGrp="1"/>
          </p:cNvSpPr>
          <p:nvPr>
            <p:ph type="ftr" sz="quarter" idx="11"/>
          </p:nvPr>
        </p:nvSpPr>
        <p:spPr/>
        <p:txBody>
          <a:bodyPr/>
          <a:lstStyle/>
          <a:p>
            <a:r>
              <a:rPr lang="en-US"/>
              <a:t>American Christian Tours, Inc.®</a:t>
            </a:r>
            <a:endParaRPr lang="en-US" dirty="0"/>
          </a:p>
        </p:txBody>
      </p:sp>
    </p:spTree>
    <p:extLst>
      <p:ext uri="{BB962C8B-B14F-4D97-AF65-F5344CB8AC3E}">
        <p14:creationId xmlns:p14="http://schemas.microsoft.com/office/powerpoint/2010/main" val="391796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American Christian Tours, Inc.®</a:t>
            </a:r>
          </a:p>
        </p:txBody>
      </p:sp>
      <p:sp>
        <p:nvSpPr>
          <p:cNvPr id="6" name="TextBox 5"/>
          <p:cNvSpPr txBox="1"/>
          <p:nvPr/>
        </p:nvSpPr>
        <p:spPr>
          <a:xfrm>
            <a:off x="2129519" y="596217"/>
            <a:ext cx="7524750" cy="769441"/>
          </a:xfrm>
          <a:prstGeom prst="rect">
            <a:avLst/>
          </a:prstGeom>
          <a:noFill/>
        </p:spPr>
        <p:txBody>
          <a:bodyPr wrap="square" rtlCol="0">
            <a:spAutoFit/>
          </a:bodyPr>
          <a:lstStyle/>
          <a:p>
            <a:r>
              <a:rPr lang="en-US" sz="4400" dirty="0">
                <a:latin typeface="Franklin Gothic Heavy" panose="020B0903020102020204" pitchFamily="34" charset="0"/>
              </a:rPr>
              <a:t>The ACTS Team</a:t>
            </a:r>
          </a:p>
        </p:txBody>
      </p:sp>
      <p:sp>
        <p:nvSpPr>
          <p:cNvPr id="7" name="TextBox 6"/>
          <p:cNvSpPr txBox="1"/>
          <p:nvPr/>
        </p:nvSpPr>
        <p:spPr>
          <a:xfrm>
            <a:off x="637058" y="1879044"/>
            <a:ext cx="7524750" cy="4062651"/>
          </a:xfrm>
          <a:prstGeom prst="rect">
            <a:avLst/>
          </a:prstGeom>
          <a:noFill/>
        </p:spPr>
        <p:txBody>
          <a:bodyPr wrap="square" rtlCol="0">
            <a:spAutoFit/>
          </a:bodyPr>
          <a:lstStyle/>
          <a:p>
            <a:pPr lvl="1"/>
            <a:r>
              <a:rPr lang="en-US" sz="4000" b="1" i="1" baseline="30000" dirty="0">
                <a:latin typeface="Franklin Gothic Medium" panose="020B0603020102020204" pitchFamily="34" charset="0"/>
              </a:rPr>
              <a:t>Program Leaders – </a:t>
            </a:r>
            <a:br>
              <a:rPr lang="en-US" sz="4000" b="1" baseline="30000" dirty="0">
                <a:latin typeface="Franklin Gothic Medium" panose="020B0603020102020204" pitchFamily="34" charset="0"/>
              </a:rPr>
            </a:br>
            <a:r>
              <a:rPr lang="en-US" sz="4000" baseline="30000" dirty="0">
                <a:latin typeface="Franklin Gothic Medium" panose="020B0603020102020204" pitchFamily="34" charset="0"/>
              </a:rPr>
              <a:t>Experienced, passionate, dedicated believers who are trained and prepared to impact and inspire through insightful stories, interactive discussions, devotional moments, and prayer.</a:t>
            </a:r>
            <a:br>
              <a:rPr lang="en-US" sz="4000" b="1" baseline="30000" dirty="0">
                <a:latin typeface="Franklin Gothic Medium" panose="020B0603020102020204" pitchFamily="34" charset="0"/>
              </a:rPr>
            </a:br>
            <a:br>
              <a:rPr lang="en-US" sz="4000" b="1" i="1" baseline="30000" dirty="0">
                <a:latin typeface="Franklin Gothic Medium" panose="020B0603020102020204" pitchFamily="34" charset="0"/>
              </a:rPr>
            </a:br>
            <a:r>
              <a:rPr lang="en-US" sz="4000" b="1" i="1" baseline="30000" dirty="0">
                <a:latin typeface="Franklin Gothic Medium" panose="020B0603020102020204" pitchFamily="34" charset="0"/>
              </a:rPr>
              <a:t>Office Staff – </a:t>
            </a:r>
          </a:p>
          <a:p>
            <a:pPr lvl="1"/>
            <a:r>
              <a:rPr lang="en-US" sz="4000" baseline="30000" dirty="0">
                <a:latin typeface="Franklin Gothic Medium" panose="020B0603020102020204" pitchFamily="34" charset="0"/>
              </a:rPr>
              <a:t>Professionalism and excellent service are our trademarks from start to finish!</a:t>
            </a:r>
          </a:p>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2484" t="25163" r="55752" b="3988"/>
          <a:stretch/>
        </p:blipFill>
        <p:spPr>
          <a:xfrm rot="21336873">
            <a:off x="8425806" y="544723"/>
            <a:ext cx="1125090" cy="2746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11481" t="8431" r="45903" b="12941"/>
          <a:stretch/>
        </p:blipFill>
        <p:spPr>
          <a:xfrm rot="341219">
            <a:off x="10103644" y="1296983"/>
            <a:ext cx="1072785" cy="2639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87008">
            <a:off x="8038594" y="3653816"/>
            <a:ext cx="3135036" cy="20769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2808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American Christian Tours, Inc.®</a:t>
            </a:r>
          </a:p>
        </p:txBody>
      </p:sp>
      <p:sp>
        <p:nvSpPr>
          <p:cNvPr id="6" name="TextBox 5"/>
          <p:cNvSpPr txBox="1"/>
          <p:nvPr/>
        </p:nvSpPr>
        <p:spPr>
          <a:xfrm>
            <a:off x="2687731" y="793422"/>
            <a:ext cx="7524750" cy="769441"/>
          </a:xfrm>
          <a:prstGeom prst="rect">
            <a:avLst/>
          </a:prstGeom>
          <a:noFill/>
        </p:spPr>
        <p:txBody>
          <a:bodyPr wrap="square" rtlCol="0">
            <a:spAutoFit/>
          </a:bodyPr>
          <a:lstStyle/>
          <a:p>
            <a:r>
              <a:rPr lang="en-US" sz="4400" dirty="0">
                <a:latin typeface="Franklin Gothic Heavy" panose="020B0903020102020204" pitchFamily="34" charset="0"/>
              </a:rPr>
              <a:t>ACTS Programs</a:t>
            </a:r>
          </a:p>
        </p:txBody>
      </p:sp>
      <p:sp>
        <p:nvSpPr>
          <p:cNvPr id="7" name="TextBox 6"/>
          <p:cNvSpPr txBox="1"/>
          <p:nvPr/>
        </p:nvSpPr>
        <p:spPr>
          <a:xfrm>
            <a:off x="1087531" y="1823574"/>
            <a:ext cx="5958728" cy="3241913"/>
          </a:xfrm>
          <a:prstGeom prst="rect">
            <a:avLst/>
          </a:prstGeom>
          <a:noFill/>
        </p:spPr>
        <p:txBody>
          <a:bodyPr wrap="square" rtlCol="0">
            <a:spAutoFit/>
          </a:bodyPr>
          <a:lstStyle/>
          <a:p>
            <a:endParaRPr lang="en-US" sz="4000" b="1" i="1" baseline="30000" dirty="0">
              <a:latin typeface="Franklin Gothic Medium" panose="020B0603020102020204" pitchFamily="34" charset="0"/>
            </a:endParaRPr>
          </a:p>
          <a:p>
            <a:r>
              <a:rPr lang="en-US" sz="4000" b="1" i="1" baseline="30000" dirty="0">
                <a:latin typeface="Franklin Gothic Medium" panose="020B0603020102020204" pitchFamily="34" charset="0"/>
              </a:rPr>
              <a:t>Christ-centered “Big Idea” theme</a:t>
            </a:r>
            <a:br>
              <a:rPr lang="en-US" sz="4000" b="1" baseline="30000" dirty="0">
                <a:latin typeface="Franklin Gothic Medium" panose="020B0603020102020204" pitchFamily="34" charset="0"/>
              </a:rPr>
            </a:br>
            <a:endParaRPr lang="en-US" sz="4000" b="1" baseline="30000" dirty="0">
              <a:latin typeface="Franklin Gothic Medium" panose="020B0603020102020204" pitchFamily="34" charset="0"/>
            </a:endParaRPr>
          </a:p>
          <a:p>
            <a:r>
              <a:rPr lang="en-US" sz="4000" baseline="30000" dirty="0">
                <a:latin typeface="Franklin Gothic Medium" panose="020B0603020102020204" pitchFamily="34" charset="0"/>
              </a:rPr>
              <a:t>US History communicated through the lens of a biblical worldview—inspiring learning, critical thinking, and practical application</a:t>
            </a:r>
            <a:endParaRPr lang="en-US" sz="4000" i="1" baseline="30000" dirty="0">
              <a:latin typeface="Franklin Gothic Medium" panose="020B0603020102020204" pitchFamily="34" charset="0"/>
            </a:endParaRP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4150" y="1178142"/>
            <a:ext cx="4683038" cy="4050195"/>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8411646" y="2376650"/>
            <a:ext cx="2743200" cy="2390398"/>
          </a:xfrm>
          <a:prstGeom prst="rect">
            <a:avLst/>
          </a:prstGeom>
          <a:noFill/>
        </p:spPr>
        <p:txBody>
          <a:bodyPr wrap="square" rtlCol="0">
            <a:spAutoFit/>
          </a:bodyPr>
          <a:lstStyle/>
          <a:p>
            <a:pPr algn="ctr"/>
            <a:r>
              <a:rPr lang="en-US" sz="3200" b="1" baseline="30000" dirty="0"/>
              <a:t>The stories of Pilgrims, Patriots, and Heroes need to be remembered if we are to preserve our freedoms for posterity. </a:t>
            </a:r>
          </a:p>
        </p:txBody>
      </p:sp>
    </p:spTree>
    <p:extLst>
      <p:ext uri="{BB962C8B-B14F-4D97-AF65-F5344CB8AC3E}">
        <p14:creationId xmlns:p14="http://schemas.microsoft.com/office/powerpoint/2010/main" val="283509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American Christian Tours, Inc.®</a:t>
            </a:r>
          </a:p>
        </p:txBody>
      </p:sp>
      <p:sp>
        <p:nvSpPr>
          <p:cNvPr id="6" name="TextBox 5"/>
          <p:cNvSpPr txBox="1"/>
          <p:nvPr/>
        </p:nvSpPr>
        <p:spPr>
          <a:xfrm>
            <a:off x="1856184" y="1079360"/>
            <a:ext cx="9089722" cy="769441"/>
          </a:xfrm>
          <a:prstGeom prst="rect">
            <a:avLst/>
          </a:prstGeom>
          <a:noFill/>
        </p:spPr>
        <p:txBody>
          <a:bodyPr wrap="square" rtlCol="0">
            <a:spAutoFit/>
          </a:bodyPr>
          <a:lstStyle/>
          <a:p>
            <a:r>
              <a:rPr lang="en-US" sz="4400" dirty="0">
                <a:latin typeface="Franklin Gothic Heavy" panose="020B0903020102020204" pitchFamily="34" charset="0"/>
              </a:rPr>
              <a:t>Unmatched Financial Protection</a:t>
            </a:r>
          </a:p>
        </p:txBody>
      </p:sp>
      <p:sp>
        <p:nvSpPr>
          <p:cNvPr id="7" name="TextBox 6"/>
          <p:cNvSpPr txBox="1"/>
          <p:nvPr/>
        </p:nvSpPr>
        <p:spPr>
          <a:xfrm>
            <a:off x="2333625" y="2194361"/>
            <a:ext cx="7524750" cy="3046988"/>
          </a:xfrm>
          <a:prstGeom prst="rect">
            <a:avLst/>
          </a:prstGeom>
          <a:noFill/>
        </p:spPr>
        <p:txBody>
          <a:bodyPr wrap="square" rtlCol="0">
            <a:spAutoFit/>
          </a:bodyPr>
          <a:lstStyle/>
          <a:p>
            <a:r>
              <a:rPr lang="en-US" sz="3200" dirty="0">
                <a:latin typeface="Franklin Gothic Medium" panose="020B0603020102020204" pitchFamily="34" charset="0"/>
              </a:rPr>
              <a:t>All monies are held in an FDIC-insured trust account administered by an independent firm of Certified Public Accountants.  Funds are not released to ACTS until after your program has completed.</a:t>
            </a:r>
          </a:p>
        </p:txBody>
      </p:sp>
      <p:sp>
        <p:nvSpPr>
          <p:cNvPr id="4" name="TextBox 3"/>
          <p:cNvSpPr txBox="1"/>
          <p:nvPr/>
        </p:nvSpPr>
        <p:spPr>
          <a:xfrm>
            <a:off x="9533965" y="2433918"/>
            <a:ext cx="1279316" cy="1569660"/>
          </a:xfrm>
          <a:prstGeom prst="rect">
            <a:avLst/>
          </a:prstGeom>
          <a:noFill/>
        </p:spPr>
        <p:txBody>
          <a:bodyPr wrap="square" rtlCol="0">
            <a:spAutoFit/>
          </a:bodyPr>
          <a:lstStyle/>
          <a:p>
            <a:pPr algn="ctr"/>
            <a:r>
              <a:rPr lang="en-US" sz="9600" dirty="0">
                <a:latin typeface="Blackadder ITC" panose="04020505051007020D02" pitchFamily="82" charset="0"/>
              </a:rPr>
              <a:t>$$</a:t>
            </a:r>
          </a:p>
        </p:txBody>
      </p:sp>
    </p:spTree>
    <p:extLst>
      <p:ext uri="{BB962C8B-B14F-4D97-AF65-F5344CB8AC3E}">
        <p14:creationId xmlns:p14="http://schemas.microsoft.com/office/powerpoint/2010/main" val="26769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070"/>
            <a:ext cx="10515600" cy="1325563"/>
          </a:xfrm>
          <a:effectLst>
            <a:outerShdw blurRad="50800" dist="38100" dir="2700000" algn="tl" rotWithShape="0">
              <a:prstClr val="black">
                <a:alpha val="40000"/>
              </a:prstClr>
            </a:outerShdw>
          </a:effectLst>
        </p:spPr>
        <p:txBody>
          <a:bodyPr/>
          <a:lstStyle/>
          <a:p>
            <a:pPr algn="ctr"/>
            <a:r>
              <a:rPr lang="en-US" dirty="0">
                <a:latin typeface="Franklin Gothic Heavy" panose="020B0903020102020204" pitchFamily="34" charset="0"/>
              </a:rPr>
              <a:t>Program Itinerary</a:t>
            </a:r>
          </a:p>
        </p:txBody>
      </p:sp>
      <p:sp>
        <p:nvSpPr>
          <p:cNvPr id="5" name="Footer Placeholder 4"/>
          <p:cNvSpPr>
            <a:spLocks noGrp="1"/>
          </p:cNvSpPr>
          <p:nvPr>
            <p:ph type="ftr" sz="quarter" idx="11"/>
          </p:nvPr>
        </p:nvSpPr>
        <p:spPr/>
        <p:txBody>
          <a:bodyPr/>
          <a:lstStyle/>
          <a:p>
            <a:r>
              <a:rPr lang="en-US" dirty="0"/>
              <a:t>American Christian Tours, Inc.®</a:t>
            </a:r>
          </a:p>
        </p:txBody>
      </p:sp>
      <p:sp>
        <p:nvSpPr>
          <p:cNvPr id="7" name="Content Placeholder 2"/>
          <p:cNvSpPr txBox="1">
            <a:spLocks/>
          </p:cNvSpPr>
          <p:nvPr/>
        </p:nvSpPr>
        <p:spPr>
          <a:xfrm>
            <a:off x="2401094" y="2096829"/>
            <a:ext cx="7389812" cy="284796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900" dirty="0">
                <a:latin typeface="Franklin Gothic Medium" panose="020B0603020102020204" pitchFamily="34" charset="0"/>
              </a:rPr>
              <a:t>Highlights of itinerary</a:t>
            </a:r>
          </a:p>
          <a:p>
            <a:pPr lvl="1"/>
            <a:r>
              <a:rPr lang="en-US" sz="3900" dirty="0">
                <a:latin typeface="Franklin Gothic Medium" panose="020B0603020102020204" pitchFamily="34" charset="0"/>
              </a:rPr>
              <a:t>Planned with adults in mind </a:t>
            </a:r>
          </a:p>
          <a:p>
            <a:pPr lvl="1"/>
            <a:r>
              <a:rPr lang="en-US" sz="3900" dirty="0">
                <a:latin typeface="Franklin Gothic Medium" panose="020B0603020102020204" pitchFamily="34" charset="0"/>
              </a:rPr>
              <a:t>Itinerary details are subject to change based on availability of attractions</a:t>
            </a:r>
            <a:endParaRPr lang="en-US" dirty="0"/>
          </a:p>
        </p:txBody>
      </p:sp>
    </p:spTree>
    <p:extLst>
      <p:ext uri="{BB962C8B-B14F-4D97-AF65-F5344CB8AC3E}">
        <p14:creationId xmlns:p14="http://schemas.microsoft.com/office/powerpoint/2010/main" val="90385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92" y="1091974"/>
            <a:ext cx="5325460" cy="2378146"/>
          </a:xfrm>
          <a:effectLst>
            <a:outerShdw blurRad="50800" dist="38100" dir="2700000" algn="tl" rotWithShape="0">
              <a:prstClr val="black">
                <a:alpha val="40000"/>
              </a:prstClr>
            </a:outerShdw>
          </a:effectLst>
        </p:spPr>
        <p:txBody>
          <a:bodyPr>
            <a:noAutofit/>
          </a:bodyPr>
          <a:lstStyle/>
          <a:p>
            <a:pPr lvl="0" algn="ctr"/>
            <a:r>
              <a:rPr lang="en-US" sz="8000" dirty="0">
                <a:latin typeface="Franklin Gothic Heavy" panose="020B0903020102020204" pitchFamily="34" charset="0"/>
              </a:rPr>
              <a:t>The places we’ll go!</a:t>
            </a:r>
            <a:endParaRPr lang="en-US" sz="8000" dirty="0"/>
          </a:p>
        </p:txBody>
      </p:sp>
      <p:sp>
        <p:nvSpPr>
          <p:cNvPr id="12" name="Footer Placeholder 11"/>
          <p:cNvSpPr>
            <a:spLocks noGrp="1"/>
          </p:cNvSpPr>
          <p:nvPr>
            <p:ph type="ftr" sz="quarter" idx="11"/>
          </p:nvPr>
        </p:nvSpPr>
        <p:spPr/>
        <p:txBody>
          <a:bodyPr/>
          <a:lstStyle/>
          <a:p>
            <a:r>
              <a:rPr lang="en-US"/>
              <a:t>American Christian Tours, Inc.®</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0921" t="14854" r="7062" b="4763"/>
          <a:stretch/>
        </p:blipFill>
        <p:spPr>
          <a:xfrm>
            <a:off x="7010400" y="560794"/>
            <a:ext cx="4406153" cy="2909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8529" r="261" b="26765"/>
          <a:stretch/>
        </p:blipFill>
        <p:spPr>
          <a:xfrm>
            <a:off x="4787152" y="3870788"/>
            <a:ext cx="4979895" cy="215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587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American Christian Tours, Inc.®</a:t>
            </a:r>
          </a:p>
        </p:txBody>
      </p:sp>
      <p:sp>
        <p:nvSpPr>
          <p:cNvPr id="7" name="Snip Diagonal Corner Rectangle 6"/>
          <p:cNvSpPr/>
          <p:nvPr/>
        </p:nvSpPr>
        <p:spPr>
          <a:xfrm>
            <a:off x="2788023" y="570706"/>
            <a:ext cx="6087035" cy="914400"/>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Franklin Gothic Heavy" panose="020B0903020102020204" pitchFamily="34" charset="0"/>
              </a:rPr>
              <a:t>Museum of the Bible</a:t>
            </a:r>
            <a:endParaRPr lang="en-US" sz="44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1540" y="2353235"/>
            <a:ext cx="5233305" cy="2634293"/>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5231" y="1749617"/>
            <a:ext cx="3453970" cy="4606733"/>
          </a:xfrm>
          <a:prstGeom prst="rect">
            <a:avLst/>
          </a:prstGeom>
        </p:spPr>
      </p:pic>
    </p:spTree>
    <p:extLst>
      <p:ext uri="{BB962C8B-B14F-4D97-AF65-F5344CB8AC3E}">
        <p14:creationId xmlns:p14="http://schemas.microsoft.com/office/powerpoint/2010/main" val="2672583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2186</TotalTime>
  <Words>1468</Words>
  <Application>Microsoft Office PowerPoint</Application>
  <PresentationFormat>Widescreen</PresentationFormat>
  <Paragraphs>208</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Blackadder ITC</vt:lpstr>
      <vt:lpstr>Calibri</vt:lpstr>
      <vt:lpstr>Calibri Light</vt:lpstr>
      <vt:lpstr>Franklin Gothic Demi</vt:lpstr>
      <vt:lpstr>Franklin Gothic Heavy</vt:lpstr>
      <vt:lpstr>Franklin Gothic Medium</vt:lpstr>
      <vt:lpstr>Office Theme</vt:lpstr>
      <vt:lpstr>Informational Meeting</vt:lpstr>
      <vt:lpstr>Welcome </vt:lpstr>
      <vt:lpstr>PowerPoint Presentation</vt:lpstr>
      <vt:lpstr>PowerPoint Presentation</vt:lpstr>
      <vt:lpstr>PowerPoint Presentation</vt:lpstr>
      <vt:lpstr>PowerPoint Presentation</vt:lpstr>
      <vt:lpstr>Program Itinerary</vt:lpstr>
      <vt:lpstr>The places we’ll go!</vt:lpstr>
      <vt:lpstr>PowerPoint Presentation</vt:lpstr>
      <vt:lpstr>Capitol Hill</vt:lpstr>
      <vt:lpstr>Arlington Cemetery</vt:lpstr>
      <vt:lpstr>Washington Memorials</vt:lpstr>
      <vt:lpstr>Washington Memorials</vt:lpstr>
      <vt:lpstr>Smithsonian Institution</vt:lpstr>
      <vt:lpstr>Gettysburg, PA</vt:lpstr>
      <vt:lpstr>The Historic Triangle Jamestown - Colonial Williamsburg – Yorktown </vt:lpstr>
      <vt:lpstr>Monticello: The home of Thomas Jefferson</vt:lpstr>
      <vt:lpstr>Amish Country Lancaster County, PA</vt:lpstr>
      <vt:lpstr>Philadelphia</vt:lpstr>
      <vt:lpstr>New York City</vt:lpstr>
      <vt:lpstr>Boston and Plymouth</vt:lpstr>
      <vt:lpstr>Sacramento</vt:lpstr>
      <vt:lpstr>San Francisco</vt:lpstr>
      <vt:lpstr>Yosemite National Park</vt:lpstr>
      <vt:lpstr>Grand Canyon - Arizona</vt:lpstr>
      <vt:lpstr>“The March” – Civil War to Civil Rights</vt:lpstr>
      <vt:lpstr>Texas State History</vt:lpstr>
      <vt:lpstr>Illinois State History</vt:lpstr>
      <vt:lpstr>A Typical Day</vt:lpstr>
      <vt:lpstr>An opportunity to learn</vt:lpstr>
      <vt:lpstr>Participant Registration Handout</vt:lpstr>
      <vt:lpstr>Program Registration and Options</vt:lpstr>
      <vt:lpstr>Questions &amp; Answers</vt:lpstr>
      <vt:lpstr>Thank You For Attending! Let’s Have A Great Trip!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Program Participant Meeting</dc:title>
  <dc:creator>Jay Proffitt</dc:creator>
  <cp:lastModifiedBy>Jay Proffitt</cp:lastModifiedBy>
  <cp:revision>162</cp:revision>
  <dcterms:created xsi:type="dcterms:W3CDTF">2016-09-07T16:47:19Z</dcterms:created>
  <dcterms:modified xsi:type="dcterms:W3CDTF">2018-10-05T18:24:13Z</dcterms:modified>
</cp:coreProperties>
</file>