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311" r:id="rId6"/>
    <p:sldId id="257" r:id="rId7"/>
    <p:sldId id="295" r:id="rId8"/>
    <p:sldId id="300" r:id="rId9"/>
    <p:sldId id="302" r:id="rId10"/>
    <p:sldId id="303" r:id="rId11"/>
    <p:sldId id="304" r:id="rId12"/>
    <p:sldId id="305" r:id="rId13"/>
    <p:sldId id="288" r:id="rId14"/>
    <p:sldId id="259" r:id="rId15"/>
    <p:sldId id="260" r:id="rId16"/>
    <p:sldId id="262" r:id="rId17"/>
    <p:sldId id="261" r:id="rId18"/>
    <p:sldId id="264" r:id="rId19"/>
    <p:sldId id="265" r:id="rId20"/>
    <p:sldId id="266" r:id="rId21"/>
    <p:sldId id="267" r:id="rId22"/>
    <p:sldId id="268" r:id="rId23"/>
    <p:sldId id="269" r:id="rId24"/>
    <p:sldId id="270" r:id="rId25"/>
    <p:sldId id="281" r:id="rId26"/>
    <p:sldId id="317" r:id="rId27"/>
    <p:sldId id="263" r:id="rId28"/>
    <p:sldId id="271" r:id="rId29"/>
    <p:sldId id="272" r:id="rId30"/>
    <p:sldId id="273" r:id="rId31"/>
    <p:sldId id="274" r:id="rId32"/>
    <p:sldId id="276" r:id="rId33"/>
    <p:sldId id="277" r:id="rId34"/>
    <p:sldId id="278" r:id="rId35"/>
    <p:sldId id="279" r:id="rId36"/>
    <p:sldId id="280" r:id="rId37"/>
    <p:sldId id="306" r:id="rId38"/>
    <p:sldId id="286" r:id="rId39"/>
    <p:sldId id="282" r:id="rId40"/>
    <p:sldId id="307" r:id="rId41"/>
    <p:sldId id="308" r:id="rId42"/>
    <p:sldId id="309" r:id="rId43"/>
    <p:sldId id="310" r:id="rId44"/>
    <p:sldId id="312" r:id="rId45"/>
    <p:sldId id="292" r:id="rId46"/>
    <p:sldId id="318" r:id="rId47"/>
    <p:sldId id="293" r:id="rId48"/>
    <p:sldId id="316" r:id="rId49"/>
    <p:sldId id="314" r:id="rId50"/>
    <p:sldId id="315" r:id="rId51"/>
    <p:sldId id="29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CA60E4-BDDF-4FC6-AD3F-1A280824757E}" v="64" dt="2020-11-17T18:55:33.704"/>
    <p1510:client id="{41971FB9-E1A5-BBBB-8ABF-0C02F0E08BFA}" v="226" dt="2020-11-17T19:00:03.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284" autoAdjust="0"/>
  </p:normalViewPr>
  <p:slideViewPr>
    <p:cSldViewPr snapToGrid="0">
      <p:cViewPr varScale="1">
        <p:scale>
          <a:sx n="49" d="100"/>
          <a:sy n="49" d="100"/>
        </p:scale>
        <p:origin x="1692" y="36"/>
      </p:cViewPr>
      <p:guideLst>
        <p:guide orient="horz" pos="2160"/>
        <p:guide pos="3840"/>
      </p:guideLst>
    </p:cSldViewPr>
  </p:slideViewPr>
  <p:notesTextViewPr>
    <p:cViewPr>
      <p:scale>
        <a:sx n="33" d="100"/>
        <a:sy n="33"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81CB7-FA8E-440B-998F-C6900BC0A9E4}" type="datetimeFigureOut">
              <a:rPr lang="en-US" smtClean="0"/>
              <a:t>9/26/2025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C2BACF-08B3-4575-8018-909C533A06FE}" type="slidenum">
              <a:rPr lang="en-US" smtClean="0"/>
              <a:t>‹#›</a:t>
            </a:fld>
            <a:endParaRPr lang="en-US"/>
          </a:p>
        </p:txBody>
      </p:sp>
    </p:spTree>
    <p:extLst>
      <p:ext uri="{BB962C8B-B14F-4D97-AF65-F5344CB8AC3E}">
        <p14:creationId xmlns:p14="http://schemas.microsoft.com/office/powerpoint/2010/main" val="1510958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families as they enter. If possible, collect email addresses on a laptop or sign-in sheet so you can email the Electronic Sign-up Registration (Participant Registration Handout/PRH) to each person. They can sign-up during the meeting!</a:t>
            </a:r>
          </a:p>
        </p:txBody>
      </p:sp>
      <p:sp>
        <p:nvSpPr>
          <p:cNvPr id="4" name="Slide Number Placeholder 3"/>
          <p:cNvSpPr>
            <a:spLocks noGrp="1"/>
          </p:cNvSpPr>
          <p:nvPr>
            <p:ph type="sldNum" sz="quarter" idx="5"/>
          </p:nvPr>
        </p:nvSpPr>
        <p:spPr/>
        <p:txBody>
          <a:bodyPr/>
          <a:lstStyle/>
          <a:p>
            <a:fld id="{CFC2BACF-08B3-4575-8018-909C533A06FE}" type="slidenum">
              <a:rPr lang="en-US" smtClean="0"/>
              <a:t>1</a:t>
            </a:fld>
            <a:endParaRPr lang="en-US"/>
          </a:p>
        </p:txBody>
      </p:sp>
    </p:spTree>
    <p:extLst>
      <p:ext uri="{BB962C8B-B14F-4D97-AF65-F5344CB8AC3E}">
        <p14:creationId xmlns:p14="http://schemas.microsoft.com/office/powerpoint/2010/main" val="82008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Program Organizer – please pull out the slides, from the slides that follow, that</a:t>
            </a:r>
            <a:r>
              <a:rPr lang="en-US" baseline="0"/>
              <a:t> do NOT pertain to your Education Program, or skip over them.</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10</a:t>
            </a:fld>
            <a:endParaRPr lang="en-US"/>
          </a:p>
        </p:txBody>
      </p:sp>
    </p:spTree>
    <p:extLst>
      <p:ext uri="{BB962C8B-B14F-4D97-AF65-F5344CB8AC3E}">
        <p14:creationId xmlns:p14="http://schemas.microsoft.com/office/powerpoint/2010/main" val="86539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Capitol</a:t>
            </a:r>
            <a:r>
              <a:rPr lang="en-US" baseline="0"/>
              <a:t> Hill.  The U.S. Capitol Building, Inside the Library of Congress, outside the United States Supreme Court, looking up at the inside of the Capitol Rotunda.</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11</a:t>
            </a:fld>
            <a:endParaRPr lang="en-US"/>
          </a:p>
        </p:txBody>
      </p:sp>
    </p:spTree>
    <p:extLst>
      <p:ext uri="{BB962C8B-B14F-4D97-AF65-F5344CB8AC3E}">
        <p14:creationId xmlns:p14="http://schemas.microsoft.com/office/powerpoint/2010/main" val="1554037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Flags at Arlington</a:t>
            </a:r>
            <a:r>
              <a:rPr lang="en-US" baseline="0"/>
              <a:t> National Cemetery.  The Eternal Flame at President Kennedy’s gravesite.  Laying a wreath at the Tomb of the Unknowns.  Guards at the Tomb of the Unknown Soldiers.</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12</a:t>
            </a:fld>
            <a:endParaRPr lang="en-US"/>
          </a:p>
        </p:txBody>
      </p:sp>
    </p:spTree>
    <p:extLst>
      <p:ext uri="{BB962C8B-B14F-4D97-AF65-F5344CB8AC3E}">
        <p14:creationId xmlns:p14="http://schemas.microsoft.com/office/powerpoint/2010/main" val="363895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Outside</a:t>
            </a:r>
            <a:r>
              <a:rPr lang="en-US" baseline="0"/>
              <a:t> the Jefferson Memorial.  Names of soldiers engraved on the Vietnam Veteran’s Memorial Wall.  The Washington Monument.  The U.S. Marine Corps Memorial (Iwo Jima Memorial).</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13</a:t>
            </a:fld>
            <a:endParaRPr lang="en-US"/>
          </a:p>
        </p:txBody>
      </p:sp>
    </p:spTree>
    <p:extLst>
      <p:ext uri="{BB962C8B-B14F-4D97-AF65-F5344CB8AC3E}">
        <p14:creationId xmlns:p14="http://schemas.microsoft.com/office/powerpoint/2010/main" val="2815063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Bread</a:t>
            </a:r>
            <a:r>
              <a:rPr lang="en-US" baseline="0"/>
              <a:t> line at the Franklin Roosevelt Memorial.  Students at the World War II Memorial.  The statue of Abraham Lincoln at the Lincoln Memorial.  The statue of Dr. Martin Luther King, Jr. at his memorial.</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14</a:t>
            </a:fld>
            <a:endParaRPr lang="en-US"/>
          </a:p>
        </p:txBody>
      </p:sp>
    </p:spTree>
    <p:extLst>
      <p:ext uri="{BB962C8B-B14F-4D97-AF65-F5344CB8AC3E}">
        <p14:creationId xmlns:p14="http://schemas.microsoft.com/office/powerpoint/2010/main" val="1960475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Flag hanging</a:t>
            </a:r>
            <a:r>
              <a:rPr lang="en-US" baseline="0"/>
              <a:t> outside the American History Museum.  Spacesuit at the Air and Space Museum.  The Smithsonian Castle (the original Smithsonian).  The Hope Diamond.  Students in the Natural History Museum.</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15</a:t>
            </a:fld>
            <a:endParaRPr lang="en-US"/>
          </a:p>
        </p:txBody>
      </p:sp>
    </p:spTree>
    <p:extLst>
      <p:ext uri="{BB962C8B-B14F-4D97-AF65-F5344CB8AC3E}">
        <p14:creationId xmlns:p14="http://schemas.microsoft.com/office/powerpoint/2010/main" val="3780793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in front of a</a:t>
            </a:r>
            <a:r>
              <a:rPr lang="en-US" baseline="0"/>
              <a:t> monument in Gettysburg.  Statue of </a:t>
            </a:r>
            <a:r>
              <a:rPr lang="en-US" sz="1200" b="0" i="0" kern="1200" err="1">
                <a:solidFill>
                  <a:schemeClr val="tx1"/>
                </a:solidFill>
                <a:effectLst/>
                <a:latin typeface="+mn-lt"/>
                <a:ea typeface="+mn-ea"/>
                <a:cs typeface="+mn-cs"/>
              </a:rPr>
              <a:t>Gouverneur</a:t>
            </a:r>
            <a:r>
              <a:rPr lang="en-US" sz="1200" b="0" i="0" kern="1200">
                <a:solidFill>
                  <a:schemeClr val="tx1"/>
                </a:solidFill>
                <a:effectLst/>
                <a:latin typeface="+mn-lt"/>
                <a:ea typeface="+mn-ea"/>
                <a:cs typeface="+mn-cs"/>
              </a:rPr>
              <a:t> K. Warren on Little</a:t>
            </a:r>
            <a:r>
              <a:rPr lang="en-US" sz="1200" b="0" i="0" kern="1200" baseline="0">
                <a:solidFill>
                  <a:schemeClr val="tx1"/>
                </a:solidFill>
                <a:effectLst/>
                <a:latin typeface="+mn-lt"/>
                <a:ea typeface="+mn-ea"/>
                <a:cs typeface="+mn-cs"/>
              </a:rPr>
              <a:t> Round Top.  Battlefield Tour Guide sharing with students.  A cannon and fence at Gettysburg.  Students overlooking the Gettysburg National Battlefield.</a:t>
            </a:r>
            <a:endParaRPr lang="en-US" b="0"/>
          </a:p>
        </p:txBody>
      </p:sp>
      <p:sp>
        <p:nvSpPr>
          <p:cNvPr id="4" name="Slide Number Placeholder 3"/>
          <p:cNvSpPr>
            <a:spLocks noGrp="1"/>
          </p:cNvSpPr>
          <p:nvPr>
            <p:ph type="sldNum" sz="quarter" idx="10"/>
          </p:nvPr>
        </p:nvSpPr>
        <p:spPr/>
        <p:txBody>
          <a:bodyPr/>
          <a:lstStyle/>
          <a:p>
            <a:fld id="{CFC2BACF-08B3-4575-8018-909C533A06FE}" type="slidenum">
              <a:rPr lang="en-US" smtClean="0"/>
              <a:t>16</a:t>
            </a:fld>
            <a:endParaRPr lang="en-US"/>
          </a:p>
        </p:txBody>
      </p:sp>
    </p:spTree>
    <p:extLst>
      <p:ext uri="{BB962C8B-B14F-4D97-AF65-F5344CB8AC3E}">
        <p14:creationId xmlns:p14="http://schemas.microsoft.com/office/powerpoint/2010/main" val="3720088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a:t>
            </a:r>
            <a:r>
              <a:rPr lang="en-US" baseline="0"/>
              <a:t> in stocks in Colonial Williamsburg Market Square.  Ladies in the Wigmaker’s Shop.  A carriage on the Duke of Gloucester Street.  Student trying on colonial tricorn hats.</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17</a:t>
            </a:fld>
            <a:endParaRPr lang="en-US"/>
          </a:p>
        </p:txBody>
      </p:sp>
    </p:spTree>
    <p:extLst>
      <p:ext uri="{BB962C8B-B14F-4D97-AF65-F5344CB8AC3E}">
        <p14:creationId xmlns:p14="http://schemas.microsoft.com/office/powerpoint/2010/main" val="29032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a:t>
            </a:r>
            <a:r>
              <a:rPr lang="en-US" baseline="0"/>
              <a:t> and parent on grounds of Monticello.  Looking out a window at Monticello.  The “nickel view” of Monticello.  A group on the grounds of Monticello.</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18</a:t>
            </a:fld>
            <a:endParaRPr lang="en-US"/>
          </a:p>
        </p:txBody>
      </p:sp>
    </p:spTree>
    <p:extLst>
      <p:ext uri="{BB962C8B-B14F-4D97-AF65-F5344CB8AC3E}">
        <p14:creationId xmlns:p14="http://schemas.microsoft.com/office/powerpoint/2010/main" val="1489760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Displays of modern Amish clothing at the Amish Farmhouse.  Amish buggies</a:t>
            </a:r>
            <a:r>
              <a:rPr lang="en-US" baseline="0"/>
              <a:t> on a farm site.  Students in front of an Amish buggy.  An Amish generational farmhouse.</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19</a:t>
            </a:fld>
            <a:endParaRPr lang="en-US"/>
          </a:p>
        </p:txBody>
      </p:sp>
    </p:spTree>
    <p:extLst>
      <p:ext uri="{BB962C8B-B14F-4D97-AF65-F5344CB8AC3E}">
        <p14:creationId xmlns:p14="http://schemas.microsoft.com/office/powerpoint/2010/main" val="3705563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This is the time to distribute the Participant</a:t>
            </a:r>
            <a:r>
              <a:rPr lang="en-US" baseline="0"/>
              <a:t> Registration Handouts (PRH’s).  The PRH includes the information participants will need to register online (like the trip code and password) and has a list of highlights!</a:t>
            </a:r>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2</a:t>
            </a:fld>
            <a:endParaRPr lang="en-US"/>
          </a:p>
        </p:txBody>
      </p:sp>
    </p:spTree>
    <p:extLst>
      <p:ext uri="{BB962C8B-B14F-4D97-AF65-F5344CB8AC3E}">
        <p14:creationId xmlns:p14="http://schemas.microsoft.com/office/powerpoint/2010/main" val="769894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Independence Hall.   Liberty Bell.  </a:t>
            </a:r>
            <a:r>
              <a:rPr lang="en-US"/>
              <a:t>Students</a:t>
            </a:r>
            <a:r>
              <a:rPr lang="en-US" baseline="0"/>
              <a:t> at the Liberty Bell.   Assembly Room – room</a:t>
            </a:r>
            <a:r>
              <a:rPr lang="en-US" sz="1200" b="0" i="0" kern="1200">
                <a:solidFill>
                  <a:schemeClr val="tx1"/>
                </a:solidFill>
                <a:effectLst/>
                <a:latin typeface="+mn-lt"/>
                <a:ea typeface="+mn-ea"/>
                <a:cs typeface="+mn-cs"/>
              </a:rPr>
              <a:t> in which both the Declaration of Independence and Constitution were drafted and signed.   Statue of</a:t>
            </a:r>
            <a:r>
              <a:rPr lang="en-US" sz="1200" b="0" i="0" kern="1200" baseline="0">
                <a:solidFill>
                  <a:schemeClr val="tx1"/>
                </a:solidFill>
                <a:effectLst/>
                <a:latin typeface="+mn-lt"/>
                <a:ea typeface="+mn-ea"/>
                <a:cs typeface="+mn-cs"/>
              </a:rPr>
              <a:t> George Washington in the Constitution Center Hall of Signers.</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20</a:t>
            </a:fld>
            <a:endParaRPr lang="en-US"/>
          </a:p>
        </p:txBody>
      </p:sp>
    </p:spTree>
    <p:extLst>
      <p:ext uri="{BB962C8B-B14F-4D97-AF65-F5344CB8AC3E}">
        <p14:creationId xmlns:p14="http://schemas.microsoft.com/office/powerpoint/2010/main" val="3200298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Group of students at</a:t>
            </a:r>
            <a:r>
              <a:rPr lang="en-US" baseline="0"/>
              <a:t> the Statue of Liberty.  Girl getting into the spirit.  Girls on 5</a:t>
            </a:r>
            <a:r>
              <a:rPr lang="en-US" baseline="30000"/>
              <a:t>th</a:t>
            </a:r>
            <a:r>
              <a:rPr lang="en-US" baseline="0"/>
              <a:t> Avenue outside of Trump Tower.  Girl at Top of the Rock.</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21</a:t>
            </a:fld>
            <a:endParaRPr lang="en-US"/>
          </a:p>
        </p:txBody>
      </p:sp>
    </p:spTree>
    <p:extLst>
      <p:ext uri="{BB962C8B-B14F-4D97-AF65-F5344CB8AC3E}">
        <p14:creationId xmlns:p14="http://schemas.microsoft.com/office/powerpoint/2010/main" val="417266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9/11 Memorial</a:t>
            </a:r>
            <a:r>
              <a:rPr lang="en-US" baseline="0"/>
              <a:t> – Ground Zero.  Rose left at 9/11 Memorial.  One World Trade Center – “Freedom Tower.”  Students in Times Square.  A Broadway Show.</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22</a:t>
            </a:fld>
            <a:endParaRPr lang="en-US"/>
          </a:p>
        </p:txBody>
      </p:sp>
    </p:spTree>
    <p:extLst>
      <p:ext uri="{BB962C8B-B14F-4D97-AF65-F5344CB8AC3E}">
        <p14:creationId xmlns:p14="http://schemas.microsoft.com/office/powerpoint/2010/main" val="2808640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Creation Museum and Ark Encounter – Petting Zoo, Zip lines (if you allow)</a:t>
            </a:r>
          </a:p>
        </p:txBody>
      </p:sp>
      <p:sp>
        <p:nvSpPr>
          <p:cNvPr id="4" name="Slide Number Placeholder 3"/>
          <p:cNvSpPr>
            <a:spLocks noGrp="1"/>
          </p:cNvSpPr>
          <p:nvPr>
            <p:ph type="sldNum" sz="quarter" idx="10"/>
          </p:nvPr>
        </p:nvSpPr>
        <p:spPr/>
        <p:txBody>
          <a:bodyPr/>
          <a:lstStyle/>
          <a:p>
            <a:fld id="{CFC2BACF-08B3-4575-8018-909C533A06FE}" type="slidenum">
              <a:rPr lang="en-US" smtClean="0"/>
              <a:t>23</a:t>
            </a:fld>
            <a:endParaRPr lang="en-US"/>
          </a:p>
        </p:txBody>
      </p:sp>
    </p:spTree>
    <p:extLst>
      <p:ext uri="{BB962C8B-B14F-4D97-AF65-F5344CB8AC3E}">
        <p14:creationId xmlns:p14="http://schemas.microsoft.com/office/powerpoint/2010/main" val="1675155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site</a:t>
            </a:r>
            <a:r>
              <a:rPr lang="en-US" baseline="0"/>
              <a:t> of the Boston Massacre along the Freedom Trail.  Students in front of the Paul Revere Statue near the Old North Church.  Students at the Forefather’s Monument in Plymouth.  Students at </a:t>
            </a:r>
            <a:r>
              <a:rPr lang="en-US" baseline="0" err="1"/>
              <a:t>Plimoth</a:t>
            </a:r>
            <a:r>
              <a:rPr lang="en-US" baseline="0"/>
              <a:t> Plantation.  Students on Old North Bridge in Concord, Massachusetts.</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24</a:t>
            </a:fld>
            <a:endParaRPr lang="en-US"/>
          </a:p>
        </p:txBody>
      </p:sp>
    </p:spTree>
    <p:extLst>
      <p:ext uri="{BB962C8B-B14F-4D97-AF65-F5344CB8AC3E}">
        <p14:creationId xmlns:p14="http://schemas.microsoft.com/office/powerpoint/2010/main" val="3361789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Wagon at Sutter’s Fort.  The Old Schoolhouse in Old Town Sacramento.  The California</a:t>
            </a:r>
            <a:r>
              <a:rPr lang="en-US" baseline="0"/>
              <a:t> State Capitol Building.  ACTS EPL sharing in Old Town Sacramento.  Students in the California State Railroad Museum.</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25</a:t>
            </a:fld>
            <a:endParaRPr lang="en-US"/>
          </a:p>
        </p:txBody>
      </p:sp>
    </p:spTree>
    <p:extLst>
      <p:ext uri="{BB962C8B-B14F-4D97-AF65-F5344CB8AC3E}">
        <p14:creationId xmlns:p14="http://schemas.microsoft.com/office/powerpoint/2010/main" val="188517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Old gold miner pan, pick, and hammer.  Group gold panning</a:t>
            </a:r>
            <a:r>
              <a:rPr lang="en-US" baseline="0"/>
              <a:t> in the American River.  </a:t>
            </a:r>
            <a:r>
              <a:rPr lang="en-US"/>
              <a:t>ACTS</a:t>
            </a:r>
            <a:r>
              <a:rPr lang="en-US" baseline="0"/>
              <a:t> EPL sharing at John Marshall’s cabin in Coloma.  Girl panning for gold in the American River.  The Marshall Monument in Coloma.  Students in front of the replica Sutter Sawmill.</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26</a:t>
            </a:fld>
            <a:endParaRPr lang="en-US"/>
          </a:p>
        </p:txBody>
      </p:sp>
    </p:spTree>
    <p:extLst>
      <p:ext uri="{BB962C8B-B14F-4D97-AF65-F5344CB8AC3E}">
        <p14:creationId xmlns:p14="http://schemas.microsoft.com/office/powerpoint/2010/main" val="1963871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Golden Gate</a:t>
            </a:r>
            <a:r>
              <a:rPr lang="en-US" baseline="0"/>
              <a:t> Bridge.</a:t>
            </a:r>
            <a:r>
              <a:rPr lang="EN-US" baseline="0"/>
              <a:t> </a:t>
            </a:r>
            <a:r>
              <a:rPr lang="en-US" baseline="0"/>
              <a:t> Students viewing the Golden Gate Bridge.</a:t>
            </a:r>
            <a:r>
              <a:rPr lang="EN-US" baseline="0"/>
              <a:t> </a:t>
            </a:r>
            <a:r>
              <a:rPr lang="en-US" baseline="0"/>
              <a:t> Students walking out to the Golden Gate Bridge.</a:t>
            </a:r>
            <a:r>
              <a:rPr lang="EN-US" baseline="0"/>
              <a:t> </a:t>
            </a:r>
            <a:r>
              <a:rPr lang="en-US" baseline="0"/>
              <a:t> Students at Alcatraz Island.</a:t>
            </a:r>
            <a:r>
              <a:rPr lang="EN-US" baseline="0"/>
              <a:t> </a:t>
            </a:r>
            <a:r>
              <a:rPr lang="en-US" baseline="0"/>
              <a:t> Students on a cable car ride in San Francisco</a:t>
            </a:r>
            <a:r>
              <a:rPr lang="EN-US" baseline="0"/>
              <a:t>.</a:t>
            </a:r>
            <a:r>
              <a:rPr lang="EN-US">
                <a:solidFill>
                  <a:srgbClr val="FF0000"/>
                </a:solidFill>
              </a:rPr>
              <a:t>Students checking out the gifts of the seas</a:t>
            </a:r>
            <a:r>
              <a:rPr lang="EN-US" baseline="0"/>
              <a:t>  </a:t>
            </a:r>
            <a:r>
              <a:rPr lang="EN-US" baseline="0">
                <a:solidFill>
                  <a:srgbClr val="FF0000"/>
                </a:solidFill>
              </a:rPr>
              <a:t>Students checking out the fruit of the seas at Fisherman's Wharf </a:t>
            </a:r>
            <a:r>
              <a:rPr lang="en-US" b="0" baseline="0">
                <a:solidFill>
                  <a:srgbClr val="FF0000"/>
                </a:solidFill>
              </a:rPr>
              <a:t>San Francisco.</a:t>
            </a:r>
            <a:endParaRPr lang="en-US" b="0">
              <a:solidFill>
                <a:srgbClr val="FF0000"/>
              </a:solidFill>
            </a:endParaRPr>
          </a:p>
        </p:txBody>
      </p:sp>
      <p:sp>
        <p:nvSpPr>
          <p:cNvPr id="4" name="Slide Number Placeholder 3"/>
          <p:cNvSpPr>
            <a:spLocks noGrp="1"/>
          </p:cNvSpPr>
          <p:nvPr>
            <p:ph type="sldNum" sz="quarter" idx="10"/>
          </p:nvPr>
        </p:nvSpPr>
        <p:spPr/>
        <p:txBody>
          <a:bodyPr/>
          <a:lstStyle/>
          <a:p>
            <a:fld id="{CFC2BACF-08B3-4575-8018-909C533A06FE}" type="slidenum">
              <a:rPr lang="en-US" smtClean="0"/>
              <a:t>27</a:t>
            </a:fld>
            <a:endParaRPr lang="en-US"/>
          </a:p>
        </p:txBody>
      </p:sp>
    </p:spTree>
    <p:extLst>
      <p:ext uri="{BB962C8B-B14F-4D97-AF65-F5344CB8AC3E}">
        <p14:creationId xmlns:p14="http://schemas.microsoft.com/office/powerpoint/2010/main" val="803921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Yosemite National Park.  Mirror</a:t>
            </a:r>
            <a:r>
              <a:rPr lang="en-US" baseline="0"/>
              <a:t> Lake.  View of Yosemite Valley.  </a:t>
            </a:r>
            <a:r>
              <a:rPr lang="en-US" baseline="0" err="1"/>
              <a:t>Bridalveil</a:t>
            </a:r>
            <a:r>
              <a:rPr lang="en-US" baseline="0"/>
              <a:t> Falls, Yosemite National Park.</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28</a:t>
            </a:fld>
            <a:endParaRPr lang="en-US"/>
          </a:p>
        </p:txBody>
      </p:sp>
    </p:spTree>
    <p:extLst>
      <p:ext uri="{BB962C8B-B14F-4D97-AF65-F5344CB8AC3E}">
        <p14:creationId xmlns:p14="http://schemas.microsoft.com/office/powerpoint/2010/main" val="2127278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Students on the South Rim of the Grand Canyon.  Students on the “Pink Jeep Tour” in Sedona, Arizona.   Calico – “Ghost Town,” near </a:t>
            </a:r>
            <a:r>
              <a:rPr lang="en-US" baseline="0" err="1"/>
              <a:t>Yermo</a:t>
            </a:r>
            <a:r>
              <a:rPr lang="en-US" baseline="0"/>
              <a:t>, CA on the way to Arizona (if </a:t>
            </a:r>
            <a:r>
              <a:rPr lang="en-US" baseline="0" err="1"/>
              <a:t>motorcoaching</a:t>
            </a:r>
            <a:r>
              <a:rPr lang="en-US" baseline="0"/>
              <a:t> from California).</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29</a:t>
            </a:fld>
            <a:endParaRPr lang="en-US"/>
          </a:p>
        </p:txBody>
      </p:sp>
    </p:spTree>
    <p:extLst>
      <p:ext uri="{BB962C8B-B14F-4D97-AF65-F5344CB8AC3E}">
        <p14:creationId xmlns:p14="http://schemas.microsoft.com/office/powerpoint/2010/main" val="426178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time to open your meeting.  Welcome everyone who took the time to attend.  Express your excitement to share in the educational journey to learn more about our nation and the Gospel. You should introduce yourself to the group as the Program Organizer and also introduce any additional staff members who will be going on the program.</a:t>
            </a:r>
            <a:endParaRPr lang="en-US" dirty="0"/>
          </a:p>
        </p:txBody>
      </p:sp>
      <p:sp>
        <p:nvSpPr>
          <p:cNvPr id="4" name="Slide Number Placeholder 3"/>
          <p:cNvSpPr>
            <a:spLocks noGrp="1"/>
          </p:cNvSpPr>
          <p:nvPr>
            <p:ph type="sldNum" sz="quarter" idx="10"/>
          </p:nvPr>
        </p:nvSpPr>
        <p:spPr/>
        <p:txBody>
          <a:bodyPr/>
          <a:lstStyle/>
          <a:p>
            <a:fld id="{CFC2BACF-08B3-4575-8018-909C533A06FE}" type="slidenum">
              <a:rPr lang="en-US" smtClean="0"/>
              <a:t>3</a:t>
            </a:fld>
            <a:endParaRPr lang="en-US"/>
          </a:p>
        </p:txBody>
      </p:sp>
    </p:spTree>
    <p:extLst>
      <p:ext uri="{BB962C8B-B14F-4D97-AF65-F5344CB8AC3E}">
        <p14:creationId xmlns:p14="http://schemas.microsoft.com/office/powerpoint/2010/main" val="138065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outside the National Civil Rights Museum</a:t>
            </a:r>
            <a:r>
              <a:rPr lang="en-US" baseline="0"/>
              <a:t> in Memphis.  The Lorraine Motel where Dr. King was assassinated.  Dr. Martin Luther King, Jr.’s Burial Site in Atlanta. </a:t>
            </a:r>
            <a:r>
              <a:rPr lang="en-US" sz="1200" b="0" i="0" kern="1200" baseline="0">
                <a:solidFill>
                  <a:schemeClr val="tx1"/>
                </a:solidFill>
                <a:effectLst/>
                <a:latin typeface="+mn-lt"/>
                <a:ea typeface="+mn-ea"/>
                <a:cs typeface="+mn-cs"/>
              </a:rPr>
              <a:t>Students at t</a:t>
            </a:r>
            <a:r>
              <a:rPr lang="en-US" sz="1200" b="0" i="0" kern="1200">
                <a:solidFill>
                  <a:schemeClr val="tx1"/>
                </a:solidFill>
                <a:effectLst/>
                <a:latin typeface="+mn-lt"/>
                <a:ea typeface="+mn-ea"/>
                <a:cs typeface="+mn-cs"/>
              </a:rPr>
              <a:t>he Civil Rights Memorial (a memorial in Montgomery, Alabama).</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30</a:t>
            </a:fld>
            <a:endParaRPr lang="en-US"/>
          </a:p>
        </p:txBody>
      </p:sp>
    </p:spTree>
    <p:extLst>
      <p:ext uri="{BB962C8B-B14F-4D97-AF65-F5344CB8AC3E}">
        <p14:creationId xmlns:p14="http://schemas.microsoft.com/office/powerpoint/2010/main" val="1429675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sitting by a statue of Rosa</a:t>
            </a:r>
            <a:r>
              <a:rPr lang="en-US" baseline="0"/>
              <a:t> Parks.  Students trying on Civil War uniforms.  The Edmund Pettus Bridge in Selma, Alabama – Scene of “Bloody Sunday” on the Selma to Montgomery March in which Civil Rights demonstrators were attacked with </a:t>
            </a:r>
            <a:r>
              <a:rPr lang="en-US" baseline="0" err="1"/>
              <a:t>billy</a:t>
            </a:r>
            <a:r>
              <a:rPr lang="en-US" baseline="0"/>
              <a:t> clubs and tear gas.  A demonstration of the “Whites Only” and “Colored Only” drinking fountains.  16</a:t>
            </a:r>
            <a:r>
              <a:rPr lang="en-US" baseline="30000"/>
              <a:t>th</a:t>
            </a:r>
            <a:r>
              <a:rPr lang="en-US" baseline="0"/>
              <a:t> Street Baptist Church in Birmingham where four young black girls were killed in 1963 with dynamite detonated by members of the Ku Klux Klan.</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31</a:t>
            </a:fld>
            <a:endParaRPr lang="en-US"/>
          </a:p>
        </p:txBody>
      </p:sp>
    </p:spTree>
    <p:extLst>
      <p:ext uri="{BB962C8B-B14F-4D97-AF65-F5344CB8AC3E}">
        <p14:creationId xmlns:p14="http://schemas.microsoft.com/office/powerpoint/2010/main" val="1103964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Texas State</a:t>
            </a:r>
            <a:r>
              <a:rPr lang="en-US" baseline="0"/>
              <a:t> Capitol in Austin.  Outside the Alamo in San Antonio.  Texas longhorns on a ranch.</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32</a:t>
            </a:fld>
            <a:endParaRPr lang="en-US"/>
          </a:p>
        </p:txBody>
      </p:sp>
    </p:spTree>
    <p:extLst>
      <p:ext uri="{BB962C8B-B14F-4D97-AF65-F5344CB8AC3E}">
        <p14:creationId xmlns:p14="http://schemas.microsoft.com/office/powerpoint/2010/main" val="1998051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Chicago,</a:t>
            </a:r>
            <a:r>
              <a:rPr lang="en-US" baseline="0"/>
              <a:t> Illinois.  Boat tour on the Chicago River.  Models of the Lincoln Family at the Lincoln Museum in Springfield.  The Lincoln’s home in Springfield.  Lincoln’s Tomb.  Statue of the Lincolns in Springfield.</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33</a:t>
            </a:fld>
            <a:endParaRPr lang="en-US"/>
          </a:p>
        </p:txBody>
      </p:sp>
    </p:spTree>
    <p:extLst>
      <p:ext uri="{BB962C8B-B14F-4D97-AF65-F5344CB8AC3E}">
        <p14:creationId xmlns:p14="http://schemas.microsoft.com/office/powerpoint/2010/main" val="1709537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Augustine.  St. Augustine Lighthouse.  Castillo.</a:t>
            </a:r>
          </a:p>
        </p:txBody>
      </p:sp>
      <p:sp>
        <p:nvSpPr>
          <p:cNvPr id="4" name="Slide Number Placeholder 3"/>
          <p:cNvSpPr>
            <a:spLocks noGrp="1"/>
          </p:cNvSpPr>
          <p:nvPr>
            <p:ph type="sldNum" sz="quarter" idx="10"/>
          </p:nvPr>
        </p:nvSpPr>
        <p:spPr/>
        <p:txBody>
          <a:bodyPr/>
          <a:lstStyle/>
          <a:p>
            <a:fld id="{CFC2BACF-08B3-4575-8018-909C533A06FE}" type="slidenum">
              <a:rPr lang="en-US" smtClean="0"/>
              <a:t>34</a:t>
            </a:fld>
            <a:endParaRPr lang="en-US"/>
          </a:p>
        </p:txBody>
      </p:sp>
    </p:spTree>
    <p:extLst>
      <p:ext uri="{BB962C8B-B14F-4D97-AF65-F5344CB8AC3E}">
        <p14:creationId xmlns:p14="http://schemas.microsoft.com/office/powerpoint/2010/main" val="2915829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A typical Day</a:t>
            </a:r>
          </a:p>
          <a:p>
            <a:pPr lvl="1"/>
            <a:r>
              <a:rPr lang="en-US" sz="1200" kern="1200">
                <a:solidFill>
                  <a:schemeClr val="tx1"/>
                </a:solidFill>
                <a:effectLst/>
                <a:latin typeface="+mn-lt"/>
                <a:ea typeface="+mn-ea"/>
                <a:cs typeface="+mn-cs"/>
              </a:rPr>
              <a:t>Hotel wake up call around 6:30am</a:t>
            </a:r>
          </a:p>
          <a:p>
            <a:pPr lvl="1"/>
            <a:r>
              <a:rPr lang="en-US" sz="1200" kern="1200">
                <a:solidFill>
                  <a:schemeClr val="tx1"/>
                </a:solidFill>
                <a:effectLst/>
                <a:latin typeface="+mn-lt"/>
                <a:ea typeface="+mn-ea"/>
                <a:cs typeface="+mn-cs"/>
              </a:rPr>
              <a:t>Breakfast an hour after wake up call</a:t>
            </a:r>
          </a:p>
          <a:p>
            <a:pPr lvl="1"/>
            <a:r>
              <a:rPr lang="en-US" sz="1200" kern="1200">
                <a:solidFill>
                  <a:schemeClr val="tx1"/>
                </a:solidFill>
                <a:effectLst/>
                <a:latin typeface="+mn-lt"/>
                <a:ea typeface="+mn-ea"/>
                <a:cs typeface="+mn-cs"/>
              </a:rPr>
              <a:t>On the road a half hour later</a:t>
            </a:r>
          </a:p>
          <a:p>
            <a:pPr lvl="1"/>
            <a:r>
              <a:rPr lang="en-US" sz="1200" kern="1200">
                <a:solidFill>
                  <a:schemeClr val="tx1"/>
                </a:solidFill>
                <a:effectLst/>
                <a:latin typeface="+mn-lt"/>
                <a:ea typeface="+mn-ea"/>
                <a:cs typeface="+mn-cs"/>
              </a:rPr>
              <a:t>Busy visiting attractions all day with a food-court-type option for lunch </a:t>
            </a:r>
          </a:p>
          <a:p>
            <a:pPr lvl="1"/>
            <a:r>
              <a:rPr lang="en-US" sz="1200" kern="1200">
                <a:solidFill>
                  <a:schemeClr val="tx1"/>
                </a:solidFill>
                <a:effectLst/>
                <a:latin typeface="+mn-lt"/>
                <a:ea typeface="+mn-ea"/>
                <a:cs typeface="+mn-cs"/>
              </a:rPr>
              <a:t>Dinner is usually a buffet, or a limited menu at a restaurant </a:t>
            </a:r>
          </a:p>
          <a:p>
            <a:pPr lvl="1"/>
            <a:r>
              <a:rPr lang="en-US" sz="1200" kern="1200">
                <a:solidFill>
                  <a:schemeClr val="tx1"/>
                </a:solidFill>
                <a:effectLst/>
                <a:latin typeface="+mn-lt"/>
                <a:ea typeface="+mn-ea"/>
                <a:cs typeface="+mn-cs"/>
              </a:rPr>
              <a:t>Evening activities</a:t>
            </a:r>
          </a:p>
          <a:p>
            <a:pPr lvl="1"/>
            <a:r>
              <a:rPr lang="en-US" sz="1200" kern="1200">
                <a:solidFill>
                  <a:schemeClr val="tx1"/>
                </a:solidFill>
                <a:effectLst/>
                <a:latin typeface="+mn-lt"/>
                <a:ea typeface="+mn-ea"/>
                <a:cs typeface="+mn-cs"/>
              </a:rPr>
              <a:t>Usually arrive back at the hotel around 9:00pm</a:t>
            </a:r>
          </a:p>
          <a:p>
            <a:pPr lvl="1"/>
            <a:r>
              <a:rPr lang="en-US" sz="1200" kern="1200">
                <a:solidFill>
                  <a:schemeClr val="tx1"/>
                </a:solidFill>
                <a:effectLst/>
                <a:latin typeface="+mn-lt"/>
                <a:ea typeface="+mn-ea"/>
                <a:cs typeface="+mn-cs"/>
              </a:rPr>
              <a:t>About 15 minutes from hotel arrival till curfew (in their rooms)</a:t>
            </a:r>
          </a:p>
          <a:p>
            <a:pPr lvl="1"/>
            <a:r>
              <a:rPr lang="en-US" sz="1200" kern="1200">
                <a:solidFill>
                  <a:schemeClr val="tx1"/>
                </a:solidFill>
                <a:effectLst/>
                <a:latin typeface="+mn-lt"/>
                <a:ea typeface="+mn-ea"/>
                <a:cs typeface="+mn-cs"/>
              </a:rPr>
              <a:t>Lights out will be assigned each night based on the schedule and the needs of the group</a:t>
            </a:r>
          </a:p>
          <a:p>
            <a:pPr lvl="1"/>
            <a:r>
              <a:rPr lang="en-US" sz="1200" kern="1200">
                <a:solidFill>
                  <a:schemeClr val="tx1"/>
                </a:solidFill>
                <a:effectLst/>
                <a:latin typeface="+mn-lt"/>
                <a:ea typeface="+mn-ea"/>
                <a:cs typeface="+mn-cs"/>
              </a:rPr>
              <a:t>Security or ACTS staff will be in the hallway</a:t>
            </a:r>
            <a:r>
              <a:rPr lang="en-US" sz="1200" kern="1200" baseline="0">
                <a:solidFill>
                  <a:schemeClr val="tx1"/>
                </a:solidFill>
                <a:effectLst/>
                <a:latin typeface="+mn-lt"/>
                <a:ea typeface="+mn-ea"/>
                <a:cs typeface="+mn-cs"/>
              </a:rPr>
              <a:t> throughout the night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35</a:t>
            </a:fld>
            <a:endParaRPr lang="en-US"/>
          </a:p>
        </p:txBody>
      </p:sp>
    </p:spTree>
    <p:extLst>
      <p:ext uri="{BB962C8B-B14F-4D97-AF65-F5344CB8AC3E}">
        <p14:creationId xmlns:p14="http://schemas.microsoft.com/office/powerpoint/2010/main" val="2497779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Slide</a:t>
            </a:r>
            <a:r>
              <a:rPr lang="en-US" baseline="0"/>
              <a:t> to start talking about the Student Benefits of an ACTS Education Program – Points follow in the next three slides.</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36</a:t>
            </a:fld>
            <a:endParaRPr lang="en-US"/>
          </a:p>
        </p:txBody>
      </p:sp>
    </p:spTree>
    <p:extLst>
      <p:ext uri="{BB962C8B-B14F-4D97-AF65-F5344CB8AC3E}">
        <p14:creationId xmlns:p14="http://schemas.microsoft.com/office/powerpoint/2010/main" val="9513869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One benefit – Educationally.</a:t>
            </a:r>
          </a:p>
          <a:p>
            <a:endParaRPr lang="en-US"/>
          </a:p>
          <a:p>
            <a:r>
              <a:rPr lang="en-US" b="1"/>
              <a:t>History</a:t>
            </a:r>
          </a:p>
          <a:p>
            <a:r>
              <a:rPr lang="en-US" b="1"/>
              <a:t>Geography</a:t>
            </a:r>
          </a:p>
          <a:p>
            <a:r>
              <a:rPr lang="en-US" b="1"/>
              <a:t>Math – Budgeting spending money</a:t>
            </a:r>
          </a:p>
          <a:p>
            <a:r>
              <a:rPr lang="en-US" b="1"/>
              <a:t>Science – Museums, Natural science at outdoor venues </a:t>
            </a:r>
          </a:p>
          <a:p>
            <a:r>
              <a:rPr lang="en-US" b="1"/>
              <a:t>English – Writing journals and reports</a:t>
            </a:r>
          </a:p>
          <a:p>
            <a:r>
              <a:rPr lang="en-US" b="1"/>
              <a:t>Physical Education – a lot of walking</a:t>
            </a:r>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37</a:t>
            </a:fld>
            <a:endParaRPr lang="en-US"/>
          </a:p>
        </p:txBody>
      </p:sp>
    </p:spTree>
    <p:extLst>
      <p:ext uri="{BB962C8B-B14F-4D97-AF65-F5344CB8AC3E}">
        <p14:creationId xmlns:p14="http://schemas.microsoft.com/office/powerpoint/2010/main" val="2518234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Another benefit</a:t>
            </a:r>
            <a:r>
              <a:rPr lang="en-US" baseline="0"/>
              <a:t> – Socially.</a:t>
            </a:r>
          </a:p>
          <a:p>
            <a:r>
              <a:rPr lang="en-US"/>
              <a:t>There</a:t>
            </a:r>
            <a:r>
              <a:rPr lang="en-US" baseline="0"/>
              <a:t> is a lot of social time for students to engage and interact with each other.</a:t>
            </a:r>
          </a:p>
          <a:p>
            <a:endParaRPr lang="en-US" baseline="0"/>
          </a:p>
          <a:p>
            <a:r>
              <a:rPr lang="en-US" b="1"/>
              <a:t>Spending time with friends.  This program will often be their favorite school age memory.</a:t>
            </a:r>
          </a:p>
          <a:p>
            <a:r>
              <a:rPr lang="en-US" b="1"/>
              <a:t>Learning to work with roommates – sharing space, shower schedule, etc.</a:t>
            </a:r>
          </a:p>
          <a:p>
            <a:r>
              <a:rPr lang="en-US" b="1"/>
              <a:t>May be one of the first times away from home traveling, yet in a safe and controlled environment.</a:t>
            </a:r>
          </a:p>
          <a:p>
            <a:endParaRPr lang="en-US" baseline="0"/>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38</a:t>
            </a:fld>
            <a:endParaRPr lang="en-US"/>
          </a:p>
        </p:txBody>
      </p:sp>
    </p:spTree>
    <p:extLst>
      <p:ext uri="{BB962C8B-B14F-4D97-AF65-F5344CB8AC3E}">
        <p14:creationId xmlns:p14="http://schemas.microsoft.com/office/powerpoint/2010/main" val="507575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Another benefit</a:t>
            </a:r>
            <a:r>
              <a:rPr lang="en-US" baseline="0"/>
              <a:t> – Spiritually.</a:t>
            </a:r>
          </a:p>
          <a:p>
            <a:endParaRPr lang="en-US" baseline="0"/>
          </a:p>
          <a:p>
            <a:r>
              <a:rPr lang="en-US" b="1"/>
              <a:t>Daily Devotions and times of prayer.</a:t>
            </a:r>
          </a:p>
          <a:p>
            <a:r>
              <a:rPr lang="en-US" b="1"/>
              <a:t>Study examples of Christian Character demonstrated throughout our nation’s history.</a:t>
            </a:r>
          </a:p>
          <a:p>
            <a:r>
              <a:rPr lang="en-US" b="1"/>
              <a:t>Challenge to be world changers for Christ in their home, school, community, and the world.</a:t>
            </a:r>
          </a:p>
          <a:p>
            <a:endParaRPr lang="en-US" baseline="0"/>
          </a:p>
          <a:p>
            <a:endParaRPr lang="en-US" baseline="0"/>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39</a:t>
            </a:fld>
            <a:endParaRPr lang="en-US"/>
          </a:p>
        </p:txBody>
      </p:sp>
    </p:spTree>
    <p:extLst>
      <p:ext uri="{BB962C8B-B14F-4D97-AF65-F5344CB8AC3E}">
        <p14:creationId xmlns:p14="http://schemas.microsoft.com/office/powerpoint/2010/main" val="2501563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leading slide to talk</a:t>
            </a:r>
            <a:r>
              <a:rPr lang="en-US" baseline="0"/>
              <a:t> about what sets ACTS Programs apart from other student education travel providers.</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4</a:t>
            </a:fld>
            <a:endParaRPr lang="en-US"/>
          </a:p>
        </p:txBody>
      </p:sp>
    </p:spTree>
    <p:extLst>
      <p:ext uri="{BB962C8B-B14F-4D97-AF65-F5344CB8AC3E}">
        <p14:creationId xmlns:p14="http://schemas.microsoft.com/office/powerpoint/2010/main" val="1357066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This</a:t>
            </a:r>
            <a:r>
              <a:rPr lang="en-US" baseline="0"/>
              <a:t> section is a time for you to talk about your school’s specific requirements and expectations for chaperones and adult participants.  Each school will be different.</a:t>
            </a:r>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40</a:t>
            </a:fld>
            <a:endParaRPr lang="en-US"/>
          </a:p>
        </p:txBody>
      </p:sp>
    </p:spTree>
    <p:extLst>
      <p:ext uri="{BB962C8B-B14F-4D97-AF65-F5344CB8AC3E}">
        <p14:creationId xmlns:p14="http://schemas.microsoft.com/office/powerpoint/2010/main" val="541687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pPr lvl="1"/>
            <a:r>
              <a:rPr lang="en-US" sz="1200" kern="1200" dirty="0">
                <a:solidFill>
                  <a:schemeClr val="tx1"/>
                </a:solidFill>
                <a:effectLst/>
                <a:latin typeface="+mn-lt"/>
                <a:ea typeface="+mn-ea"/>
                <a:cs typeface="+mn-cs"/>
              </a:rPr>
              <a:t>Here is where you will run</a:t>
            </a:r>
            <a:r>
              <a:rPr lang="en-US" sz="1200" kern="1200" baseline="0" dirty="0">
                <a:solidFill>
                  <a:schemeClr val="tx1"/>
                </a:solidFill>
                <a:effectLst/>
                <a:latin typeface="+mn-lt"/>
                <a:ea typeface="+mn-ea"/>
                <a:cs typeface="+mn-cs"/>
              </a:rPr>
              <a:t> through the investment required to participate in the Education Program, the rooming options, payment schedule and options, insurance options and the cancellation policy.</a:t>
            </a:r>
            <a:br>
              <a:rPr lang="en-US" sz="1200" kern="1200" baseline="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Investment amount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Online Registration</a:t>
            </a:r>
          </a:p>
          <a:p>
            <a:pPr lvl="2"/>
            <a:r>
              <a:rPr lang="en-US" sz="1200" kern="1200" dirty="0">
                <a:solidFill>
                  <a:schemeClr val="tx1"/>
                </a:solidFill>
                <a:effectLst/>
                <a:latin typeface="+mn-lt"/>
                <a:ea typeface="+mn-ea"/>
                <a:cs typeface="+mn-cs"/>
              </a:rPr>
              <a:t>Website address</a:t>
            </a:r>
          </a:p>
          <a:p>
            <a:pPr lvl="2"/>
            <a:r>
              <a:rPr lang="en-US" sz="1200" kern="1200" dirty="0">
                <a:solidFill>
                  <a:schemeClr val="tx1"/>
                </a:solidFill>
                <a:effectLst/>
                <a:latin typeface="+mn-lt"/>
                <a:ea typeface="+mn-ea"/>
                <a:cs typeface="+mn-cs"/>
              </a:rPr>
              <a:t>Tour Code</a:t>
            </a:r>
          </a:p>
          <a:p>
            <a:pPr lvl="2"/>
            <a:r>
              <a:rPr lang="en-US" sz="1200" kern="1200" dirty="0">
                <a:solidFill>
                  <a:schemeClr val="tx1"/>
                </a:solidFill>
                <a:effectLst/>
                <a:latin typeface="+mn-lt"/>
                <a:ea typeface="+mn-ea"/>
                <a:cs typeface="+mn-cs"/>
              </a:rPr>
              <a:t>Password</a:t>
            </a:r>
          </a:p>
          <a:p>
            <a:pPr lvl="2"/>
            <a:r>
              <a:rPr lang="en-US" sz="1200" kern="1200" dirty="0">
                <a:solidFill>
                  <a:schemeClr val="tx1"/>
                </a:solidFill>
                <a:effectLst/>
                <a:latin typeface="+mn-lt"/>
                <a:ea typeface="+mn-ea"/>
                <a:cs typeface="+mn-cs"/>
              </a:rPr>
              <a:t>As you register online you will set up your family account which will include your own username (email) and your personal password.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Rooming options</a:t>
            </a:r>
          </a:p>
          <a:p>
            <a:pPr lvl="2"/>
            <a:r>
              <a:rPr lang="en-US" sz="1200" kern="1200" dirty="0">
                <a:solidFill>
                  <a:schemeClr val="tx1"/>
                </a:solidFill>
                <a:effectLst/>
                <a:latin typeface="+mn-lt"/>
                <a:ea typeface="+mn-ea"/>
                <a:cs typeface="+mn-cs"/>
              </a:rPr>
              <a:t>Student Quad</a:t>
            </a:r>
          </a:p>
          <a:p>
            <a:pPr lvl="2"/>
            <a:r>
              <a:rPr lang="en-US" sz="1200" kern="1200" dirty="0">
                <a:solidFill>
                  <a:schemeClr val="tx1"/>
                </a:solidFill>
                <a:effectLst/>
                <a:latin typeface="+mn-lt"/>
                <a:ea typeface="+mn-ea"/>
                <a:cs typeface="+mn-cs"/>
              </a:rPr>
              <a:t>Adult Double Triple</a:t>
            </a:r>
          </a:p>
          <a:p>
            <a:pPr lvl="2"/>
            <a:r>
              <a:rPr lang="en-US" sz="1200" kern="1200" dirty="0">
                <a:solidFill>
                  <a:schemeClr val="tx1"/>
                </a:solidFill>
                <a:effectLst/>
                <a:latin typeface="+mn-lt"/>
                <a:ea typeface="+mn-ea"/>
                <a:cs typeface="+mn-cs"/>
              </a:rPr>
              <a:t>Adult Single Supplement</a:t>
            </a:r>
          </a:p>
          <a:p>
            <a:pPr lvl="2"/>
            <a:r>
              <a:rPr lang="en-US" sz="1200" kern="1200" dirty="0">
                <a:solidFill>
                  <a:schemeClr val="tx1"/>
                </a:solidFill>
                <a:effectLst/>
                <a:latin typeface="+mn-lt"/>
                <a:ea typeface="+mn-ea"/>
                <a:cs typeface="+mn-cs"/>
              </a:rPr>
              <a:t>We will work on room assignments later in the year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Payment schedule</a:t>
            </a:r>
          </a:p>
          <a:p>
            <a:pPr lvl="2"/>
            <a:r>
              <a:rPr lang="en-US" sz="1200" kern="1200" dirty="0">
                <a:solidFill>
                  <a:schemeClr val="tx1"/>
                </a:solidFill>
                <a:effectLst/>
                <a:latin typeface="+mn-lt"/>
                <a:ea typeface="+mn-ea"/>
                <a:cs typeface="+mn-cs"/>
              </a:rPr>
              <a:t>Registration fee, 150, 120, 90 &amp; 60-day (prior to departure) payment dates &amp; amounts</a:t>
            </a:r>
          </a:p>
          <a:p>
            <a:pPr lvl="2"/>
            <a:r>
              <a:rPr lang="en-US" sz="1200" kern="1200" dirty="0">
                <a:solidFill>
                  <a:schemeClr val="tx1"/>
                </a:solidFill>
                <a:effectLst/>
                <a:latin typeface="+mn-lt"/>
                <a:ea typeface="+mn-ea"/>
                <a:cs typeface="+mn-cs"/>
              </a:rPr>
              <a:t>Make smaller payments any time online, minimum payment of $25</a:t>
            </a:r>
          </a:p>
          <a:p>
            <a:pPr lvl="2"/>
            <a:r>
              <a:rPr lang="en-US" sz="1200" kern="1200" dirty="0">
                <a:solidFill>
                  <a:schemeClr val="tx1"/>
                </a:solidFill>
                <a:effectLst/>
                <a:latin typeface="+mn-lt"/>
                <a:ea typeface="+mn-ea"/>
                <a:cs typeface="+mn-cs"/>
              </a:rPr>
              <a:t>Late fee of $15 is charged after 10 day grace period following the payment due dates</a:t>
            </a:r>
          </a:p>
          <a:p>
            <a:pPr lvl="2"/>
            <a:r>
              <a:rPr lang="en-US" sz="1200" kern="1200" dirty="0">
                <a:solidFill>
                  <a:schemeClr val="tx1"/>
                </a:solidFill>
                <a:effectLst/>
                <a:latin typeface="+mn-lt"/>
                <a:ea typeface="+mn-ea"/>
                <a:cs typeface="+mn-cs"/>
              </a:rPr>
              <a:t>Family/Friend gifts - You can give them ACTS' website address, your email, and password then they can go in and make a payment for your child.  Or they can mail a check or money order to our office, or call our office with a credit card.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Types of Payment options</a:t>
            </a:r>
          </a:p>
          <a:p>
            <a:pPr lvl="2"/>
            <a:r>
              <a:rPr lang="en-US" sz="1200" kern="1200" dirty="0">
                <a:solidFill>
                  <a:schemeClr val="tx1"/>
                </a:solidFill>
                <a:effectLst/>
                <a:latin typeface="+mn-lt"/>
                <a:ea typeface="+mn-ea"/>
                <a:cs typeface="+mn-cs"/>
              </a:rPr>
              <a:t>Credit Card </a:t>
            </a:r>
          </a:p>
          <a:p>
            <a:pPr lvl="2"/>
            <a:r>
              <a:rPr lang="en-US" sz="1200" kern="1200" dirty="0">
                <a:solidFill>
                  <a:schemeClr val="tx1"/>
                </a:solidFill>
                <a:effectLst/>
                <a:latin typeface="+mn-lt"/>
                <a:ea typeface="+mn-ea"/>
                <a:cs typeface="+mn-cs"/>
              </a:rPr>
              <a:t>Pay Pal</a:t>
            </a:r>
          </a:p>
          <a:p>
            <a:pPr lvl="2"/>
            <a:r>
              <a:rPr lang="en-US" sz="1200" kern="1200" dirty="0">
                <a:solidFill>
                  <a:schemeClr val="tx1"/>
                </a:solidFill>
                <a:effectLst/>
                <a:latin typeface="+mn-lt"/>
                <a:ea typeface="+mn-ea"/>
                <a:cs typeface="+mn-cs"/>
              </a:rPr>
              <a:t>Check or money order can be sent by mail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Cancellation Policy</a:t>
            </a:r>
          </a:p>
          <a:p>
            <a:pPr lvl="2"/>
            <a:r>
              <a:rPr lang="en-US" sz="1200" kern="1200" dirty="0">
                <a:solidFill>
                  <a:schemeClr val="tx1"/>
                </a:solidFill>
                <a:effectLst/>
                <a:latin typeface="+mn-lt"/>
                <a:ea typeface="+mn-ea"/>
                <a:cs typeface="+mn-cs"/>
              </a:rPr>
              <a:t>Most lenient in the student travel industry</a:t>
            </a:r>
          </a:p>
          <a:p>
            <a:pPr lvl="2"/>
            <a:r>
              <a:rPr lang="en-US" sz="1200" kern="1200" dirty="0">
                <a:solidFill>
                  <a:schemeClr val="tx1"/>
                </a:solidFill>
                <a:effectLst/>
                <a:latin typeface="+mn-lt"/>
                <a:ea typeface="+mn-ea"/>
                <a:cs typeface="+mn-cs"/>
              </a:rPr>
              <a:t>Registration fee is non refundable and non transferable.</a:t>
            </a:r>
          </a:p>
          <a:p>
            <a:pPr lvl="3" algn="l"/>
            <a:r>
              <a:rPr lang="en-US" b="0" i="0" dirty="0">
                <a:solidFill>
                  <a:srgbClr val="6E6968"/>
                </a:solidFill>
                <a:effectLst/>
                <a:latin typeface="din-next-w01-light"/>
              </a:rPr>
              <a:t>Participants cancelling more than eighty (80) days prior to trip departure will be charged the amount of the Registration Fee.</a:t>
            </a:r>
          </a:p>
          <a:p>
            <a:pPr lvl="3" algn="l"/>
            <a:br>
              <a:rPr lang="en-US" dirty="0"/>
            </a:br>
            <a:r>
              <a:rPr lang="en-US" b="0" i="0" dirty="0">
                <a:solidFill>
                  <a:srgbClr val="6E6968"/>
                </a:solidFill>
                <a:effectLst/>
                <a:latin typeface="din-next-w01-light"/>
              </a:rPr>
              <a:t>• Cancellations within eighty (80) Days prior to departure will be charged 20% of total Program cost</a:t>
            </a:r>
            <a:br>
              <a:rPr lang="en-US" b="0" i="0" dirty="0">
                <a:solidFill>
                  <a:srgbClr val="6E6968"/>
                </a:solidFill>
                <a:effectLst/>
                <a:latin typeface="din-next-w01-light"/>
              </a:rPr>
            </a:br>
            <a:r>
              <a:rPr lang="en-US" b="0" i="0" dirty="0">
                <a:solidFill>
                  <a:srgbClr val="6E6968"/>
                </a:solidFill>
                <a:effectLst/>
                <a:latin typeface="din-next-w01-light"/>
              </a:rPr>
              <a:t>• Cancellations within sixty (60) Days prior to departure will be charged 35% of total Program cost</a:t>
            </a:r>
            <a:br>
              <a:rPr lang="en-US" b="0" i="0" dirty="0">
                <a:solidFill>
                  <a:srgbClr val="6E6968"/>
                </a:solidFill>
                <a:effectLst/>
                <a:latin typeface="din-next-w01-light"/>
              </a:rPr>
            </a:br>
            <a:r>
              <a:rPr lang="en-US" b="0" i="0" dirty="0">
                <a:solidFill>
                  <a:srgbClr val="6E6968"/>
                </a:solidFill>
                <a:effectLst/>
                <a:latin typeface="din-next-w01-light"/>
              </a:rPr>
              <a:t>• Cancellations within forty (40) Days prior to departure will be charged 50% of total Program cost</a:t>
            </a:r>
            <a:br>
              <a:rPr lang="en-US" b="0" i="0" dirty="0">
                <a:solidFill>
                  <a:srgbClr val="6E6968"/>
                </a:solidFill>
                <a:effectLst/>
                <a:latin typeface="din-next-w01-light"/>
              </a:rPr>
            </a:br>
            <a:r>
              <a:rPr lang="en-US" b="0" i="0" dirty="0">
                <a:solidFill>
                  <a:srgbClr val="6E6968"/>
                </a:solidFill>
                <a:effectLst/>
                <a:latin typeface="din-next-w01-light"/>
              </a:rPr>
              <a:t>• Cancellations within thirty (30) Days prior to departure will be charged 75% of total Program cost</a:t>
            </a:r>
            <a:br>
              <a:rPr lang="en-US" b="0" i="0" dirty="0">
                <a:solidFill>
                  <a:srgbClr val="6E6968"/>
                </a:solidFill>
                <a:effectLst/>
                <a:latin typeface="din-next-w01-light"/>
              </a:rPr>
            </a:br>
            <a:r>
              <a:rPr lang="en-US" b="0" i="0" dirty="0">
                <a:solidFill>
                  <a:srgbClr val="6E6968"/>
                </a:solidFill>
                <a:effectLst/>
                <a:latin typeface="din-next-w01-light"/>
              </a:rPr>
              <a:t>• Cancellations within twenty (20) Days prior to departure will be charged 100% of total Program cost</a:t>
            </a:r>
          </a:p>
          <a:p>
            <a:pPr lvl="2"/>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Insurance options – feel free to reference our office and have them call us – but most programs qualify for Cancel For Any Reason insurance – and it is exactly that – participants can cancel up to 48 hours prior to departure for any reason.  For a low cost!  Details are in the registration process.</a:t>
            </a:r>
            <a:endParaRPr lang="en-US" dirty="0"/>
          </a:p>
        </p:txBody>
      </p:sp>
      <p:sp>
        <p:nvSpPr>
          <p:cNvPr id="4" name="Slide Number Placeholder 3"/>
          <p:cNvSpPr>
            <a:spLocks noGrp="1"/>
          </p:cNvSpPr>
          <p:nvPr>
            <p:ph type="sldNum" sz="quarter" idx="10"/>
          </p:nvPr>
        </p:nvSpPr>
        <p:spPr/>
        <p:txBody>
          <a:bodyPr numCol="1"/>
          <a:lstStyle/>
          <a:p>
            <a:fld id="{CFC2BACF-08B3-4575-8018-909C533A06FE}" type="slidenum">
              <a:rPr lang="en-US" smtClean="0"/>
              <a:t>41</a:t>
            </a:fld>
            <a:endParaRPr lang="en-US"/>
          </a:p>
        </p:txBody>
      </p:sp>
    </p:spTree>
    <p:extLst>
      <p:ext uri="{BB962C8B-B14F-4D97-AF65-F5344CB8AC3E}">
        <p14:creationId xmlns:p14="http://schemas.microsoft.com/office/powerpoint/2010/main" val="896688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time to present any fundraising opportunities that may be available at your school</a:t>
            </a:r>
            <a:r>
              <a:rPr lang="en-US" baseline="0"/>
              <a:t> for the ACTS Education Program.</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42</a:t>
            </a:fld>
            <a:endParaRPr lang="en-US"/>
          </a:p>
        </p:txBody>
      </p:sp>
    </p:spTree>
    <p:extLst>
      <p:ext uri="{BB962C8B-B14F-4D97-AF65-F5344CB8AC3E}">
        <p14:creationId xmlns:p14="http://schemas.microsoft.com/office/powerpoint/2010/main" val="380477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video to be brought to a 1-minute clip of a parent sharing their experience.</a:t>
            </a:r>
          </a:p>
        </p:txBody>
      </p:sp>
      <p:sp>
        <p:nvSpPr>
          <p:cNvPr id="4" name="Slide Number Placeholder 3"/>
          <p:cNvSpPr>
            <a:spLocks noGrp="1"/>
          </p:cNvSpPr>
          <p:nvPr>
            <p:ph type="sldNum" sz="quarter" idx="10"/>
          </p:nvPr>
        </p:nvSpPr>
        <p:spPr/>
        <p:txBody>
          <a:bodyPr/>
          <a:lstStyle/>
          <a:p>
            <a:fld id="{CFC2BACF-08B3-4575-8018-909C533A06FE}" type="slidenum">
              <a:rPr lang="en-US" smtClean="0"/>
              <a:t>43</a:t>
            </a:fld>
            <a:endParaRPr lang="en-US"/>
          </a:p>
        </p:txBody>
      </p:sp>
    </p:spTree>
    <p:extLst>
      <p:ext uri="{BB962C8B-B14F-4D97-AF65-F5344CB8AC3E}">
        <p14:creationId xmlns:p14="http://schemas.microsoft.com/office/powerpoint/2010/main" val="413240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time to open up for any questions</a:t>
            </a:r>
            <a:r>
              <a:rPr lang="en-US" baseline="0"/>
              <a:t> that participants may have.  We trust that in conjunction with the other information you have received in your personal e-office, most of your questions will have been answered.  Of course, if you are faced with a question for which you do not have the answer, please contact your ACTS Education Program Consultant for the assistance you need.</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44</a:t>
            </a:fld>
            <a:endParaRPr lang="en-US"/>
          </a:p>
        </p:txBody>
      </p:sp>
    </p:spTree>
    <p:extLst>
      <p:ext uri="{BB962C8B-B14F-4D97-AF65-F5344CB8AC3E}">
        <p14:creationId xmlns:p14="http://schemas.microsoft.com/office/powerpoint/2010/main" val="40448568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You can personalize the school name, tour code and password in these boxes.  Introduce how to register online.</a:t>
            </a:r>
          </a:p>
        </p:txBody>
      </p:sp>
      <p:sp>
        <p:nvSpPr>
          <p:cNvPr id="4" name="Slide Number Placeholder 3"/>
          <p:cNvSpPr>
            <a:spLocks noGrp="1"/>
          </p:cNvSpPr>
          <p:nvPr>
            <p:ph type="sldNum" sz="quarter" idx="10"/>
          </p:nvPr>
        </p:nvSpPr>
        <p:spPr/>
        <p:txBody>
          <a:bodyPr numCol="1"/>
          <a:lstStyle/>
          <a:p>
            <a:fld id="{CFC2BACF-08B3-4575-8018-909C533A06FE}" type="slidenum">
              <a:rPr lang="en-US" smtClean="0"/>
              <a:t>45</a:t>
            </a:fld>
            <a:endParaRPr lang="en-US"/>
          </a:p>
        </p:txBody>
      </p:sp>
    </p:spTree>
    <p:extLst>
      <p:ext uri="{BB962C8B-B14F-4D97-AF65-F5344CB8AC3E}">
        <p14:creationId xmlns:p14="http://schemas.microsoft.com/office/powerpoint/2010/main" val="530573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FC2BACF-08B3-4575-8018-909C533A06FE}" type="slidenum">
              <a:rPr lang="en-US" smtClean="0"/>
              <a:t>47</a:t>
            </a:fld>
            <a:endParaRPr lang="en-US"/>
          </a:p>
        </p:txBody>
      </p:sp>
    </p:spTree>
    <p:extLst>
      <p:ext uri="{BB962C8B-B14F-4D97-AF65-F5344CB8AC3E}">
        <p14:creationId xmlns:p14="http://schemas.microsoft.com/office/powerpoint/2010/main" val="3151367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a:t>
            </a:r>
            <a:r>
              <a:rPr lang="en-US" baseline="0"/>
              <a:t> everyone for attending.  You may wish to close in prayer.  Encourage people to sign up, and we all will be looking forward to a great trip together!</a:t>
            </a:r>
            <a:endParaRPr lang="en-US"/>
          </a:p>
        </p:txBody>
      </p:sp>
      <p:sp>
        <p:nvSpPr>
          <p:cNvPr id="4" name="Slide Number Placeholder 3"/>
          <p:cNvSpPr>
            <a:spLocks noGrp="1"/>
          </p:cNvSpPr>
          <p:nvPr>
            <p:ph type="sldNum" sz="quarter" idx="10"/>
          </p:nvPr>
        </p:nvSpPr>
        <p:spPr/>
        <p:txBody>
          <a:bodyPr/>
          <a:lstStyle/>
          <a:p>
            <a:fld id="{CFC2BACF-08B3-4575-8018-909C533A06FE}" type="slidenum">
              <a:rPr lang="en-US" smtClean="0"/>
              <a:t>48</a:t>
            </a:fld>
            <a:endParaRPr lang="en-US"/>
          </a:p>
        </p:txBody>
      </p:sp>
    </p:spTree>
    <p:extLst>
      <p:ext uri="{BB962C8B-B14F-4D97-AF65-F5344CB8AC3E}">
        <p14:creationId xmlns:p14="http://schemas.microsoft.com/office/powerpoint/2010/main" val="842682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Our Team of experienced professional staff from our Education Program Leaders (EPLS)</a:t>
            </a:r>
            <a:r>
              <a:rPr lang="en-US" baseline="0"/>
              <a:t> to our office staff of Consultants and Operations and Reservation associates are all dedicated to providing you and your group with excellent </a:t>
            </a:r>
            <a:r>
              <a:rPr lang="en-US" sz="1200" baseline="0"/>
              <a:t>service</a:t>
            </a:r>
            <a:r>
              <a:rPr lang="en-US" baseline="0"/>
              <a:t>.</a:t>
            </a:r>
          </a:p>
          <a:p>
            <a:endParaRPr lang="en-US" sz="200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baseline="30000">
                <a:solidFill>
                  <a:schemeClr val="bg1"/>
                </a:solidFill>
                <a:latin typeface="+mn-lt"/>
              </a:rPr>
              <a:t>Education Program Leaders – </a:t>
            </a:r>
            <a:br>
              <a:rPr lang="en-US" sz="2000" b="1" baseline="30000">
                <a:solidFill>
                  <a:schemeClr val="bg1"/>
                </a:solidFill>
                <a:latin typeface="+mn-lt"/>
              </a:rPr>
            </a:br>
            <a:r>
              <a:rPr lang="en-US" sz="2000" baseline="30000">
                <a:solidFill>
                  <a:schemeClr val="bg1"/>
                </a:solidFill>
                <a:latin typeface="+mn-lt"/>
              </a:rPr>
              <a:t>Experienced passionate, dedicated believers who are trained and prepared to impact students and adults with insightful stories, lead in interactive discussions, and inspire with devotional moments and prayer.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i="1" baseline="30000">
              <a:solidFill>
                <a:schemeClr val="bg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1" baseline="30000">
                <a:solidFill>
                  <a:schemeClr val="bg1"/>
                </a:solidFill>
                <a:latin typeface="+mn-lt"/>
              </a:rPr>
              <a:t>Office Staff </a:t>
            </a:r>
            <a:r>
              <a:rPr lang="en-US" sz="2000" baseline="30000">
                <a:solidFill>
                  <a:schemeClr val="bg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30000">
                <a:solidFill>
                  <a:schemeClr val="bg1"/>
                </a:solidFill>
                <a:latin typeface="+mn-lt"/>
              </a:rPr>
              <a:t>Professionalism and excellent service are our trademarks as we partner with you from start to finish</a:t>
            </a:r>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5</a:t>
            </a:fld>
            <a:endParaRPr lang="en-US"/>
          </a:p>
        </p:txBody>
      </p:sp>
    </p:spTree>
    <p:extLst>
      <p:ext uri="{BB962C8B-B14F-4D97-AF65-F5344CB8AC3E}">
        <p14:creationId xmlns:p14="http://schemas.microsoft.com/office/powerpoint/2010/main" val="2965729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Our programs</a:t>
            </a:r>
            <a:r>
              <a:rPr lang="en-US" baseline="0"/>
              <a:t> are Christ-focused.  We strive to communicated our history through the lens of biblical worldview with critical thinking and practical applications.</a:t>
            </a:r>
          </a:p>
          <a:p>
            <a:endParaRPr lang="en-US" baseline="0"/>
          </a:p>
          <a:p>
            <a:r>
              <a:rPr lang="en-US" sz="2000" baseline="0">
                <a:latin typeface="+mn-lt"/>
              </a:rPr>
              <a:t>The Big Idea – </a:t>
            </a:r>
          </a:p>
          <a:p>
            <a:r>
              <a:rPr lang="en-US" sz="2000" baseline="30000">
                <a:solidFill>
                  <a:schemeClr val="bg1"/>
                </a:solidFill>
                <a:latin typeface="+mn-lt"/>
              </a:rPr>
              <a:t>history communicated from the lens of a biblical worldview inspiring learning and critical thinking and practical application</a:t>
            </a:r>
            <a:endParaRPr lang="en-US" sz="200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a:latin typeface="+mn-lt"/>
              </a:rPr>
              <a:t>Student Travel  App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30000">
                <a:solidFill>
                  <a:schemeClr val="bg1"/>
                </a:solidFill>
                <a:latin typeface="+mn-lt"/>
              </a:rPr>
              <a:t>an educational tool that will include information, games, weblinks, and videos for additional learning    and discovery</a:t>
            </a:r>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6</a:t>
            </a:fld>
            <a:endParaRPr lang="en-US"/>
          </a:p>
        </p:txBody>
      </p:sp>
    </p:spTree>
    <p:extLst>
      <p:ext uri="{BB962C8B-B14F-4D97-AF65-F5344CB8AC3E}">
        <p14:creationId xmlns:p14="http://schemas.microsoft.com/office/powerpoint/2010/main" val="3917919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Monies</a:t>
            </a:r>
            <a:r>
              <a:rPr lang="en-US" baseline="0"/>
              <a:t> are transferred by the CPAs to cover deposits on trip related expenses such as airlines, hotels, etc. prior to the trip completion.</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Franklin Gothic Medium" panose="020B0603020102020204" pitchFamily="34" charset="0"/>
              </a:rPr>
              <a:t>All monies are held in a FDIC insured trust account administered by an independent firm of Certified Public Accountants.  Funds are not released to ACTS until after your program has completed.</a:t>
            </a:r>
            <a:endParaRPr lang="en-US"/>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7</a:t>
            </a:fld>
            <a:endParaRPr lang="en-US"/>
          </a:p>
        </p:txBody>
      </p:sp>
    </p:spTree>
    <p:extLst>
      <p:ext uri="{BB962C8B-B14F-4D97-AF65-F5344CB8AC3E}">
        <p14:creationId xmlns:p14="http://schemas.microsoft.com/office/powerpoint/2010/main" val="150759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NOTE:  As a school you are able to award credits based on the</a:t>
            </a:r>
            <a:r>
              <a:rPr lang="en-US" baseline="0"/>
              <a:t> completion of an ACTS Education Travel Program.</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solidFill>
                  <a:schemeClr val="bg1"/>
                </a:solidFill>
                <a:latin typeface="Franklin Gothic Medium" panose="020B0603020102020204" pitchFamily="34" charset="0"/>
              </a:rPr>
              <a:t>Cognia</a:t>
            </a:r>
            <a:r>
              <a:rPr lang="en-US" sz="1200">
                <a:solidFill>
                  <a:schemeClr val="bg1"/>
                </a:solidFill>
                <a:latin typeface="Franklin Gothic Medium" panose="020B0603020102020204" pitchFamily="34" charset="0"/>
              </a:rPr>
              <a:t> has accredited American Christian Tours as a Travel School.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Franklin Gothic Medium" panose="020B06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Franklin Gothic Medium" panose="020B0603020102020204" pitchFamily="34" charset="0"/>
              </a:rPr>
              <a:t>High School students completing an ACTS Education Travel Program are provided with a certificate of completion.</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latin typeface="Franklin Gothic Medium" panose="020B0603020102020204" pitchFamily="34" charset="0"/>
            </a:endParaRPr>
          </a:p>
          <a:p>
            <a:endParaRPr lang="en-US"/>
          </a:p>
        </p:txBody>
      </p:sp>
      <p:sp>
        <p:nvSpPr>
          <p:cNvPr id="4" name="Slide Number Placeholder 3"/>
          <p:cNvSpPr>
            <a:spLocks noGrp="1"/>
          </p:cNvSpPr>
          <p:nvPr>
            <p:ph type="sldNum" sz="quarter" idx="10"/>
          </p:nvPr>
        </p:nvSpPr>
        <p:spPr/>
        <p:txBody>
          <a:bodyPr numCol="1"/>
          <a:lstStyle/>
          <a:p>
            <a:fld id="{CFC2BACF-08B3-4575-8018-909C533A06FE}" type="slidenum">
              <a:rPr lang="en-US" smtClean="0"/>
              <a:t>8</a:t>
            </a:fld>
            <a:endParaRPr lang="en-US"/>
          </a:p>
        </p:txBody>
      </p:sp>
    </p:spTree>
    <p:extLst>
      <p:ext uri="{BB962C8B-B14F-4D97-AF65-F5344CB8AC3E}">
        <p14:creationId xmlns:p14="http://schemas.microsoft.com/office/powerpoint/2010/main" val="1412715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This is the time to talk about the</a:t>
            </a:r>
            <a:r>
              <a:rPr lang="en-US" baseline="0" dirty="0"/>
              <a:t> Itinerary of the Education Program.  You should highlight the major cities and areas that will be visited.  The current itinerary is able to be viewed online (it changes often, but trust we will pack in as much as humanly/legally possible!)</a:t>
            </a:r>
            <a:endParaRPr lang="en-US" dirty="0"/>
          </a:p>
        </p:txBody>
      </p:sp>
      <p:sp>
        <p:nvSpPr>
          <p:cNvPr id="4" name="Slide Number Placeholder 3"/>
          <p:cNvSpPr>
            <a:spLocks noGrp="1"/>
          </p:cNvSpPr>
          <p:nvPr>
            <p:ph type="sldNum" sz="quarter" idx="10"/>
          </p:nvPr>
        </p:nvSpPr>
        <p:spPr/>
        <p:txBody>
          <a:bodyPr numCol="1"/>
          <a:lstStyle/>
          <a:p>
            <a:fld id="{CFC2BACF-08B3-4575-8018-909C533A06FE}" type="slidenum">
              <a:rPr lang="en-US" smtClean="0"/>
              <a:t>9</a:t>
            </a:fld>
            <a:endParaRPr lang="en-US"/>
          </a:p>
        </p:txBody>
      </p:sp>
    </p:spTree>
    <p:extLst>
      <p:ext uri="{BB962C8B-B14F-4D97-AF65-F5344CB8AC3E}">
        <p14:creationId xmlns:p14="http://schemas.microsoft.com/office/powerpoint/2010/main" val="507867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p>
            <a:r>
              <a:rPr lang="en-US"/>
              <a:t>American Christian Tours, Inc.®</a:t>
            </a:r>
          </a:p>
        </p:txBody>
      </p:sp>
      <p:sp>
        <p:nvSpPr>
          <p:cNvPr id="6" name="Slide Number Placeholder 5"/>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114866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American Christian Tours, Inc.®</a:t>
            </a:r>
          </a:p>
        </p:txBody>
      </p:sp>
      <p:sp>
        <p:nvSpPr>
          <p:cNvPr id="7" name="Slide Number Placeholder 6"/>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423146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American Christian Tours, Inc.®</a:t>
            </a:r>
          </a:p>
        </p:txBody>
      </p:sp>
      <p:sp>
        <p:nvSpPr>
          <p:cNvPr id="6" name="Slide Number Placeholder 5"/>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600795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American Christian Tours, Inc.®</a:t>
            </a:r>
          </a:p>
        </p:txBody>
      </p:sp>
      <p:sp>
        <p:nvSpPr>
          <p:cNvPr id="6" name="Slide Number Placeholder 5"/>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2955837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87DB7-2927-4174-B8A8-348A5F15A0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4607FD-C705-4B0B-9C4B-614A665F219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07A06F5-B7CF-44F7-BB96-74A3F19AF3F9}"/>
              </a:ext>
            </a:extLst>
          </p:cNvPr>
          <p:cNvSpPr>
            <a:spLocks noGrp="1"/>
          </p:cNvSpPr>
          <p:nvPr>
            <p:ph type="ftr" sz="quarter" idx="11"/>
          </p:nvPr>
        </p:nvSpPr>
        <p:spPr/>
        <p:txBody>
          <a:bodyPr/>
          <a:lstStyle/>
          <a:p>
            <a:r>
              <a:rPr lang="en-US"/>
              <a:t>American Christian Tours, Inc.®</a:t>
            </a:r>
          </a:p>
        </p:txBody>
      </p:sp>
      <p:sp>
        <p:nvSpPr>
          <p:cNvPr id="5" name="Slide Number Placeholder 4">
            <a:extLst>
              <a:ext uri="{FF2B5EF4-FFF2-40B4-BE49-F238E27FC236}">
                <a16:creationId xmlns:a16="http://schemas.microsoft.com/office/drawing/2014/main" id="{3B112058-F6C9-4F18-B7BC-0A7B759F86FC}"/>
              </a:ext>
            </a:extLst>
          </p:cNvPr>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1196951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American Christian Tours, Inc.®</a:t>
            </a:r>
          </a:p>
        </p:txBody>
      </p:sp>
      <p:sp>
        <p:nvSpPr>
          <p:cNvPr id="6" name="Slide Number Placeholder 5"/>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1616738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American Christian Tours, Inc.®</a:t>
            </a:r>
          </a:p>
        </p:txBody>
      </p:sp>
      <p:sp>
        <p:nvSpPr>
          <p:cNvPr id="6" name="Slide Number Placeholder 5"/>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3352730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American Christian Tours, Inc.®</a:t>
            </a:r>
          </a:p>
        </p:txBody>
      </p:sp>
      <p:sp>
        <p:nvSpPr>
          <p:cNvPr id="7" name="Slide Number Placeholder 6"/>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639830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American Christian Tours, Inc.®</a:t>
            </a:r>
          </a:p>
        </p:txBody>
      </p:sp>
      <p:sp>
        <p:nvSpPr>
          <p:cNvPr id="9" name="Slide Number Placeholder 8"/>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4001975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American Christian Tours, Inc.®</a:t>
            </a:r>
          </a:p>
        </p:txBody>
      </p:sp>
      <p:sp>
        <p:nvSpPr>
          <p:cNvPr id="5" name="Slide Number Placeholder 4"/>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3374813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American Christian Tours, Inc.®</a:t>
            </a:r>
          </a:p>
        </p:txBody>
      </p:sp>
      <p:sp>
        <p:nvSpPr>
          <p:cNvPr id="4" name="Slide Number Placeholder 3"/>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383244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American Christian Tours, Inc.®</a:t>
            </a:r>
          </a:p>
        </p:txBody>
      </p:sp>
      <p:sp>
        <p:nvSpPr>
          <p:cNvPr id="7" name="Slide Number Placeholder 6"/>
          <p:cNvSpPr>
            <a:spLocks noGrp="1"/>
          </p:cNvSpPr>
          <p:nvPr>
            <p:ph type="sldNum" sz="quarter" idx="12"/>
          </p:nvPr>
        </p:nvSpPr>
        <p:spPr/>
        <p:txBody>
          <a:bodyPr/>
          <a:lstStyle/>
          <a:p>
            <a:fld id="{7B6C6C98-E5D8-4882-B109-8AF93D2C64DC}" type="slidenum">
              <a:rPr lang="en-US" smtClean="0"/>
              <a:t>‹#›</a:t>
            </a:fld>
            <a:endParaRPr lang="en-US"/>
          </a:p>
        </p:txBody>
      </p:sp>
    </p:spTree>
    <p:extLst>
      <p:ext uri="{BB962C8B-B14F-4D97-AF65-F5344CB8AC3E}">
        <p14:creationId xmlns:p14="http://schemas.microsoft.com/office/powerpoint/2010/main" val="352983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American Christian Tours, Inc.®</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6C6C98-E5D8-4882-B109-8AF93D2C64DC}"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E8FC58E8-BB94-44E9-BAFA-D903AF8898A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382751" y="5887884"/>
            <a:ext cx="1428249" cy="907786"/>
          </a:xfrm>
          <a:prstGeom prst="rect">
            <a:avLst/>
          </a:prstGeom>
        </p:spPr>
      </p:pic>
    </p:spTree>
    <p:extLst>
      <p:ext uri="{BB962C8B-B14F-4D97-AF65-F5344CB8AC3E}">
        <p14:creationId xmlns:p14="http://schemas.microsoft.com/office/powerpoint/2010/main" val="12455112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emf"/></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33.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0.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142.png"/><Relationship Id="rId4" Type="http://schemas.openxmlformats.org/officeDocument/2006/relationships/image" Target="../media/image141.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wmf"/><Relationship Id="rId5" Type="http://schemas.openxmlformats.org/officeDocument/2006/relationships/image" Target="../media/image11.png"/><Relationship Id="rId4" Type="http://schemas.openxmlformats.org/officeDocument/2006/relationships/image" Target="../media/image10.tiff"/></Relationships>
</file>

<file path=ppt/slides/_rels/slide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4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vimeo.com/182129780"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5.xml"/><Relationship Id="rId5" Type="http://schemas.openxmlformats.org/officeDocument/2006/relationships/image" Target="../media/image149.png"/><Relationship Id="rId4" Type="http://schemas.openxmlformats.org/officeDocument/2006/relationships/hyperlink" Target="https://www.acts-tours.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49" y="0"/>
            <a:ext cx="11636828" cy="839755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516965" y="2864498"/>
            <a:ext cx="8994710" cy="1084004"/>
          </a:xfrm>
        </p:spPr>
        <p:txBody>
          <a:bodyPr>
            <a:normAutofit fontScale="90000"/>
          </a:bodyPr>
          <a:lstStyle/>
          <a:p>
            <a:r>
              <a:rPr lang="en-US">
                <a:solidFill>
                  <a:schemeClr val="bg1"/>
                </a:solidFill>
                <a:latin typeface="Franklin Gothic Demi" panose="020B0703020102020204" pitchFamily="34" charset="0"/>
              </a:rPr>
              <a:t>Education Program</a:t>
            </a:r>
            <a:br>
              <a:rPr lang="en-US">
                <a:solidFill>
                  <a:schemeClr val="bg1"/>
                </a:solidFill>
                <a:latin typeface="Franklin Gothic Demi" panose="020B0703020102020204" pitchFamily="34" charset="0"/>
              </a:rPr>
            </a:br>
            <a:r>
              <a:rPr lang="en-US">
                <a:solidFill>
                  <a:schemeClr val="bg1"/>
                </a:solidFill>
                <a:latin typeface="Franklin Gothic Demi" panose="020B0703020102020204" pitchFamily="34" charset="0"/>
              </a:rPr>
              <a:t>Informational Meeting</a:t>
            </a:r>
          </a:p>
        </p:txBody>
      </p:sp>
      <p:sp>
        <p:nvSpPr>
          <p:cNvPr id="6" name="Footer Placeholder 5"/>
          <p:cNvSpPr>
            <a:spLocks noGrp="1"/>
          </p:cNvSpPr>
          <p:nvPr>
            <p:ph type="ftr" sz="quarter" idx="11"/>
          </p:nvPr>
        </p:nvSpPr>
        <p:spPr/>
        <p:txBody>
          <a:bodyPr/>
          <a:lstStyle/>
          <a:p>
            <a:r>
              <a:rPr lang="en-US"/>
              <a:t>American Christian Tours, Inc.®</a:t>
            </a:r>
          </a:p>
        </p:txBody>
      </p:sp>
      <p:pic>
        <p:nvPicPr>
          <p:cNvPr id="7" name="Picture 6" descr="A close up of a logo&#10;&#10;Description automatically generated">
            <a:extLst>
              <a:ext uri="{FF2B5EF4-FFF2-40B4-BE49-F238E27FC236}">
                <a16:creationId xmlns:a16="http://schemas.microsoft.com/office/drawing/2014/main" id="{9897C781-1E65-496B-900D-D79B09D3E2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44947" y="862907"/>
            <a:ext cx="1024285" cy="651029"/>
          </a:xfrm>
          <a:prstGeom prst="rect">
            <a:avLst/>
          </a:prstGeom>
        </p:spPr>
      </p:pic>
    </p:spTree>
    <p:extLst>
      <p:ext uri="{BB962C8B-B14F-4D97-AF65-F5344CB8AC3E}">
        <p14:creationId xmlns:p14="http://schemas.microsoft.com/office/powerpoint/2010/main" val="3671613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3941" y="2010730"/>
            <a:ext cx="5002934" cy="2387601"/>
          </a:xfrm>
          <a:effectLst>
            <a:outerShdw blurRad="50800" dist="38100" dir="2700000" algn="tl" rotWithShape="0">
              <a:prstClr val="black">
                <a:alpha val="40000"/>
              </a:prstClr>
            </a:outerShdw>
          </a:effectLst>
        </p:spPr>
        <p:txBody>
          <a:bodyPr>
            <a:normAutofit/>
          </a:bodyPr>
          <a:lstStyle/>
          <a:p>
            <a:pPr lvl="0" algn="ctr"/>
            <a:r>
              <a:rPr lang="en-US" sz="4900">
                <a:latin typeface="Franklin Gothic Heavy" panose="020B0903020102020204" pitchFamily="34" charset="0"/>
              </a:rPr>
              <a:t>Some of the places you may see!</a:t>
            </a:r>
            <a:endParaRPr lang="en-US"/>
          </a:p>
        </p:txBody>
      </p:sp>
      <p:pic>
        <p:nvPicPr>
          <p:cNvPr id="9" name="Picture Placeholder 8"/>
          <p:cNvPicPr>
            <a:picLocks noGrp="1" noChangeAspect="1"/>
          </p:cNvPicPr>
          <p:nvPr>
            <p:ph type="pic" idx="1"/>
          </p:nvPr>
        </p:nvPicPr>
        <p:blipFill>
          <a:blip r:embed="rId3">
            <a:extLst>
              <a:ext uri="{28A0092B-C50C-407E-A947-70E740481C1C}">
                <a14:useLocalDpi xmlns:a14="http://schemas.microsoft.com/office/drawing/2010/main"/>
              </a:ext>
            </a:extLst>
          </a:blip>
          <a:stretch>
            <a:fillRect/>
          </a:stretch>
        </p:blipFill>
        <p:spPr>
          <a:xfrm>
            <a:off x="6213513" y="466345"/>
            <a:ext cx="3048264" cy="2627603"/>
          </a:xfrm>
          <a:prstGeom prst="rect">
            <a:avLst/>
          </a:prstGeom>
          <a:effectLst>
            <a:outerShdw blurRad="50800" dist="38100" dir="2700000" algn="tl" rotWithShape="0">
              <a:prstClr val="black">
                <a:alpha val="40000"/>
              </a:prstClr>
            </a:outerShdw>
          </a:effectLst>
        </p:spPr>
      </p:pic>
      <p:sp>
        <p:nvSpPr>
          <p:cNvPr id="12" name="Footer Placeholder 11"/>
          <p:cNvSpPr>
            <a:spLocks noGrp="1"/>
          </p:cNvSpPr>
          <p:nvPr>
            <p:ph type="ftr" sz="quarter" idx="11"/>
          </p:nvPr>
        </p:nvSpPr>
        <p:spPr/>
        <p:txBody>
          <a:bodyPr/>
          <a:lstStyle/>
          <a:p>
            <a:r>
              <a:rPr lang="en-US"/>
              <a:t>American Christian Tours, Inc.®</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21618" y="1890729"/>
            <a:ext cx="3048264" cy="262760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3513" y="3315113"/>
            <a:ext cx="3048264" cy="26276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0587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nip Diagonal Corner Rectangle 7"/>
          <p:cNvSpPr/>
          <p:nvPr/>
        </p:nvSpPr>
        <p:spPr>
          <a:xfrm>
            <a:off x="4418478" y="628073"/>
            <a:ext cx="3358540"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Capitol Hill</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62571">
            <a:off x="350711" y="684612"/>
            <a:ext cx="3888849" cy="26028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08588">
            <a:off x="7800339" y="2285820"/>
            <a:ext cx="3899140" cy="2924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32165">
            <a:off x="756698" y="3406279"/>
            <a:ext cx="3490207" cy="26176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6866" y="1689914"/>
            <a:ext cx="4386534" cy="29243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6125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280" y="628073"/>
            <a:ext cx="2386689" cy="30701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Snip Diagonal Corner Rectangle 6"/>
          <p:cNvSpPr/>
          <p:nvPr/>
        </p:nvSpPr>
        <p:spPr>
          <a:xfrm>
            <a:off x="3352799" y="628073"/>
            <a:ext cx="5504873"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Arlington Cemetery</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43">
            <a:off x="7573080" y="2005625"/>
            <a:ext cx="3818648" cy="28639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904220">
            <a:off x="466225" y="3121675"/>
            <a:ext cx="4031553" cy="26813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43942" y="1934466"/>
            <a:ext cx="4509458" cy="3006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83220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nip Diagonal Corner Rectangle 7"/>
          <p:cNvSpPr/>
          <p:nvPr/>
        </p:nvSpPr>
        <p:spPr>
          <a:xfrm>
            <a:off x="2526224" y="628073"/>
            <a:ext cx="7144718"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dirty="0">
                <a:solidFill>
                  <a:schemeClr val="bg1"/>
                </a:solidFill>
                <a:latin typeface="Franklin Gothic Heavy" panose="020B0903020102020204" pitchFamily="34" charset="0"/>
              </a:rPr>
              <a:t>Washington DC Memorials</a:t>
            </a:r>
            <a:endParaRPr lang="en-US" dirty="0">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4909" y="1642712"/>
            <a:ext cx="3424687" cy="456624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311" y="1724403"/>
            <a:ext cx="4256598" cy="3192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p:cNvPicPr>
            <a:picLocks noChangeAspect="1"/>
          </p:cNvPicPr>
          <p:nvPr/>
        </p:nvPicPr>
        <p:blipFill>
          <a:blip r:embed="rId5"/>
          <a:stretch>
            <a:fillRect/>
          </a:stretch>
        </p:blipFill>
        <p:spPr>
          <a:xfrm>
            <a:off x="608311" y="4070557"/>
            <a:ext cx="3846909" cy="2798307"/>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80777" y="2543170"/>
            <a:ext cx="4215056" cy="28100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179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965617" y="562858"/>
            <a:ext cx="6299200"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Washington Memorials</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609" y="1717348"/>
            <a:ext cx="2593008" cy="38964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3521" y="1734790"/>
            <a:ext cx="4198779" cy="31490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21529" y="1528184"/>
            <a:ext cx="2184293" cy="388730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a:stretch>
            <a:fillRect/>
          </a:stretch>
        </p:blipFill>
        <p:spPr>
          <a:xfrm>
            <a:off x="2401972" y="2115358"/>
            <a:ext cx="4517528" cy="2712955"/>
          </a:xfrm>
          <a:prstGeom prst="rect">
            <a:avLst/>
          </a:prstGeom>
        </p:spPr>
      </p:pic>
    </p:spTree>
    <p:extLst>
      <p:ext uri="{BB962C8B-B14F-4D97-AF65-F5344CB8AC3E}">
        <p14:creationId xmlns:p14="http://schemas.microsoft.com/office/powerpoint/2010/main" val="2780708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2752436" y="628073"/>
            <a:ext cx="6650182"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Smithsonian Institution</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69871">
            <a:off x="461568" y="2033273"/>
            <a:ext cx="3532876" cy="264965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32710" y="1772413"/>
            <a:ext cx="4398196" cy="389926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850859">
            <a:off x="8420652" y="2207603"/>
            <a:ext cx="3199997" cy="2580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40451" y="2779534"/>
            <a:ext cx="2606616" cy="34754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a:ext>
            </a:extLst>
          </a:blip>
          <a:srcRect/>
          <a:stretch/>
        </p:blipFill>
        <p:spPr>
          <a:xfrm>
            <a:off x="7185087" y="4173080"/>
            <a:ext cx="2835563" cy="21832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3973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4359564" y="628073"/>
            <a:ext cx="3435927"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Gettysburg</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312797">
            <a:off x="468493" y="835488"/>
            <a:ext cx="3251660" cy="26542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6147" y="2993145"/>
            <a:ext cx="3894506" cy="259633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54204" y="2634502"/>
            <a:ext cx="3747224" cy="3230107"/>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6128" y="1223685"/>
            <a:ext cx="4232450" cy="28216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3649" y="3228435"/>
            <a:ext cx="2271365" cy="3028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1105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752436" y="365125"/>
            <a:ext cx="6650182" cy="1275619"/>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Colonial Williamsburg – </a:t>
            </a:r>
            <a:br>
              <a:rPr lang="en-US">
                <a:solidFill>
                  <a:schemeClr val="bg1"/>
                </a:solidFill>
                <a:latin typeface="Franklin Gothic Heavy" panose="020B0903020102020204" pitchFamily="34" charset="0"/>
              </a:rPr>
            </a:br>
            <a:r>
              <a:rPr lang="en-US">
                <a:solidFill>
                  <a:schemeClr val="bg1"/>
                </a:solidFill>
                <a:latin typeface="Franklin Gothic Heavy" panose="020B0903020102020204" pitchFamily="34" charset="0"/>
              </a:rPr>
              <a:t>Historic Triangle</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32975">
            <a:off x="8620204" y="2084644"/>
            <a:ext cx="2864467" cy="354761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5799" y="2126033"/>
            <a:ext cx="4341140" cy="32558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29" y="1852405"/>
            <a:ext cx="3188389" cy="17943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148938">
            <a:off x="543852" y="3704336"/>
            <a:ext cx="4273303" cy="240496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32977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p:cNvSpPr/>
          <p:nvPr/>
        </p:nvSpPr>
        <p:spPr>
          <a:xfrm>
            <a:off x="4461164" y="628073"/>
            <a:ext cx="3195781"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Monticello</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9947" y="1560348"/>
            <a:ext cx="3870385" cy="33796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7655" y="1818747"/>
            <a:ext cx="3796145" cy="28628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1873" y="1670766"/>
            <a:ext cx="4519163" cy="3389372"/>
          </a:xfrm>
          <a:prstGeom prst="ellipse">
            <a:avLst/>
          </a:prstGeom>
          <a:ln w="762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29256" y="3048400"/>
            <a:ext cx="1988926" cy="306986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3245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3934691" y="628073"/>
            <a:ext cx="4341092"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45840"/>
            <a:ext cx="10515600" cy="1325563"/>
          </a:xfrm>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Amish Country</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40152">
            <a:off x="506072" y="1040153"/>
            <a:ext cx="3127471" cy="234560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70912">
            <a:off x="7118520" y="1914609"/>
            <a:ext cx="4443305" cy="333844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31655">
            <a:off x="535595" y="3078166"/>
            <a:ext cx="3132497" cy="23493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76464" y="1953636"/>
            <a:ext cx="3969421" cy="29770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6199" y="3442169"/>
            <a:ext cx="3795615" cy="28467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62997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2945" y="1122363"/>
            <a:ext cx="9615055" cy="955819"/>
          </a:xfrm>
        </p:spPr>
        <p:txBody>
          <a:bodyPr numCol="1">
            <a:normAutofit fontScale="90000"/>
          </a:bodyPr>
          <a:lstStyle/>
          <a:p>
            <a:r>
              <a:rPr lang="en-US" dirty="0">
                <a:latin typeface="Franklin Gothic Heavy" panose="020B0903020102020204" pitchFamily="34" charset="0"/>
              </a:rPr>
              <a:t>Participant Registration Handout</a:t>
            </a:r>
            <a:endParaRPr lang="en-US" dirty="0"/>
          </a:p>
        </p:txBody>
      </p:sp>
      <p:sp>
        <p:nvSpPr>
          <p:cNvPr id="4" name="Footer Placeholder 3"/>
          <p:cNvSpPr>
            <a:spLocks noGrp="1"/>
          </p:cNvSpPr>
          <p:nvPr>
            <p:ph type="ftr" sz="quarter" idx="11"/>
          </p:nvPr>
        </p:nvSpPr>
        <p:spPr/>
        <p:txBody>
          <a:bodyPr numCol="1"/>
          <a:lstStyle/>
          <a:p>
            <a:r>
              <a:rPr lang="en-US"/>
              <a:t>American Christian Tours, Inc.®</a:t>
            </a:r>
          </a:p>
        </p:txBody>
      </p:sp>
      <p:pic>
        <p:nvPicPr>
          <p:cNvPr id="6" name="Picture 5" descr="A picture containing text&#10;&#10;Description automatically generated">
            <a:extLst>
              <a:ext uri="{FF2B5EF4-FFF2-40B4-BE49-F238E27FC236}">
                <a16:creationId xmlns:a16="http://schemas.microsoft.com/office/drawing/2014/main" id="{598CF3DA-95F7-4929-954E-4764A3B61751}"/>
              </a:ext>
            </a:extLst>
          </p:cNvPr>
          <p:cNvPicPr>
            <a:picLocks noChangeAspect="1"/>
          </p:cNvPicPr>
          <p:nvPr/>
        </p:nvPicPr>
        <p:blipFill rotWithShape="1">
          <a:blip r:embed="rId3">
            <a:extLst>
              <a:ext uri="{28A0092B-C50C-407E-A947-70E740481C1C}">
                <a14:useLocalDpi xmlns:a14="http://schemas.microsoft.com/office/drawing/2010/main" val="0"/>
              </a:ext>
            </a:extLst>
          </a:blip>
          <a:srcRect l="757" r="3955"/>
          <a:stretch/>
        </p:blipFill>
        <p:spPr>
          <a:xfrm rot="1190428">
            <a:off x="6918498" y="1679468"/>
            <a:ext cx="2857827" cy="4548184"/>
          </a:xfrm>
          <a:prstGeom prst="rect">
            <a:avLst/>
          </a:prstGeom>
          <a:effectLst>
            <a:outerShdw blurRad="88900" dist="38100" dir="2700000" sx="101000" sy="101000" algn="tl" rotWithShape="0">
              <a:prstClr val="black">
                <a:alpha val="40000"/>
              </a:prstClr>
            </a:outerShdw>
          </a:effectLst>
        </p:spPr>
      </p:pic>
      <p:pic>
        <p:nvPicPr>
          <p:cNvPr id="7" name="Picture 6" descr="Graphical user interface&#10;&#10;Description automatically generated">
            <a:extLst>
              <a:ext uri="{FF2B5EF4-FFF2-40B4-BE49-F238E27FC236}">
                <a16:creationId xmlns:a16="http://schemas.microsoft.com/office/drawing/2014/main" id="{A31F6386-C61A-427D-AE51-0D3D988ED9D2}"/>
              </a:ext>
            </a:extLst>
          </p:cNvPr>
          <p:cNvPicPr>
            <a:picLocks noChangeAspect="1"/>
          </p:cNvPicPr>
          <p:nvPr/>
        </p:nvPicPr>
        <p:blipFill rotWithShape="1">
          <a:blip r:embed="rId4">
            <a:extLst>
              <a:ext uri="{28A0092B-C50C-407E-A947-70E740481C1C}">
                <a14:useLocalDpi xmlns:a14="http://schemas.microsoft.com/office/drawing/2010/main" val="0"/>
              </a:ext>
            </a:extLst>
          </a:blip>
          <a:srcRect l="9528" t="4159" r="8360" b="4267"/>
          <a:stretch/>
        </p:blipFill>
        <p:spPr>
          <a:xfrm rot="20226966">
            <a:off x="2285606" y="1689924"/>
            <a:ext cx="2713217" cy="4538793"/>
          </a:xfrm>
          <a:prstGeom prst="rect">
            <a:avLst/>
          </a:prstGeom>
          <a:effectLst>
            <a:outerShdw blurRad="88900" dist="38100" dir="2700000" sx="101000" sy="101000" algn="tl" rotWithShape="0">
              <a:prstClr val="black">
                <a:alpha val="40000"/>
              </a:prstClr>
            </a:outerShdw>
          </a:effectLst>
        </p:spPr>
      </p:pic>
    </p:spTree>
    <p:extLst>
      <p:ext uri="{BB962C8B-B14F-4D97-AF65-F5344CB8AC3E}">
        <p14:creationId xmlns:p14="http://schemas.microsoft.com/office/powerpoint/2010/main" val="3090985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6"/>
          <p:cNvSpPr/>
          <p:nvPr/>
        </p:nvSpPr>
        <p:spPr>
          <a:xfrm>
            <a:off x="4106174" y="628073"/>
            <a:ext cx="3827862"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Philadelphia</a:t>
            </a:r>
            <a:endParaRPr lang="en-US">
              <a:solidFill>
                <a:schemeClr val="bg1"/>
              </a:solidFill>
            </a:endParaRPr>
          </a:p>
        </p:txBody>
      </p:sp>
      <p:sp>
        <p:nvSpPr>
          <p:cNvPr id="3" name="Footer Placeholder 2"/>
          <p:cNvSpPr>
            <a:spLocks noGrp="1"/>
          </p:cNvSpPr>
          <p:nvPr>
            <p:ph type="ftr" sz="quarter" idx="11"/>
          </p:nvPr>
        </p:nvSpPr>
        <p:spPr>
          <a:xfrm>
            <a:off x="4038600" y="6254750"/>
            <a:ext cx="4114800" cy="365125"/>
          </a:xfrm>
        </p:spPr>
        <p:txBody>
          <a:bodyPr/>
          <a:lstStyle/>
          <a:p>
            <a:r>
              <a:rPr lang="en-US"/>
              <a:t>American Christian Tours, Inc.®</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022550">
            <a:off x="2936578" y="2229234"/>
            <a:ext cx="3565239" cy="3187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8457">
            <a:off x="9144921" y="2147848"/>
            <a:ext cx="2268078" cy="30241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047" y="524874"/>
            <a:ext cx="2508733" cy="37630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31067" y="1745796"/>
            <a:ext cx="2871158" cy="3828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349687" y="3879524"/>
            <a:ext cx="2078181" cy="25151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2040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6"/>
          <p:cNvSpPr/>
          <p:nvPr/>
        </p:nvSpPr>
        <p:spPr>
          <a:xfrm>
            <a:off x="4038600" y="628073"/>
            <a:ext cx="4043218"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New York City</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959633">
            <a:off x="6274127" y="1892092"/>
            <a:ext cx="2484409" cy="331254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tretch>
            <a:fillRect/>
          </a:stretch>
        </p:blipFill>
        <p:spPr>
          <a:xfrm rot="267572">
            <a:off x="8631710" y="1643201"/>
            <a:ext cx="2859272" cy="3810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88818">
            <a:off x="265496" y="2127489"/>
            <a:ext cx="3981736" cy="2986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6"/>
          <a:stretch>
            <a:fillRect/>
          </a:stretch>
        </p:blipFill>
        <p:spPr>
          <a:xfrm rot="317742">
            <a:off x="2711211" y="3075481"/>
            <a:ext cx="3712786" cy="27800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8817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p:cNvSpPr/>
          <p:nvPr/>
        </p:nvSpPr>
        <p:spPr>
          <a:xfrm>
            <a:off x="4038600" y="628073"/>
            <a:ext cx="4043218"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New York City</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9868" y="1743922"/>
            <a:ext cx="2668732" cy="3558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743015">
            <a:off x="3204020" y="2251919"/>
            <a:ext cx="3180628" cy="367644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53127">
            <a:off x="425401" y="1465795"/>
            <a:ext cx="3630284" cy="2722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stretch>
            <a:fillRect/>
          </a:stretch>
        </p:blipFill>
        <p:spPr>
          <a:xfrm rot="21129068">
            <a:off x="6281148" y="2189151"/>
            <a:ext cx="2938527" cy="39200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72310">
            <a:off x="587883" y="4090142"/>
            <a:ext cx="2707657" cy="2030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23564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Diagonal Corner Rectangle 5"/>
          <p:cNvSpPr/>
          <p:nvPr/>
        </p:nvSpPr>
        <p:spPr>
          <a:xfrm>
            <a:off x="1704814" y="566080"/>
            <a:ext cx="8865030"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dirty="0">
                <a:solidFill>
                  <a:schemeClr val="bg1"/>
                </a:solidFill>
                <a:latin typeface="Franklin Gothic Heavy" panose="020B0903020102020204" pitchFamily="34" charset="0"/>
              </a:rPr>
              <a:t>Creation Museum/Ark Encounter</a:t>
            </a:r>
            <a:endParaRPr lang="en-US" dirty="0">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10" name="Picture 9">
            <a:extLst>
              <a:ext uri="{FF2B5EF4-FFF2-40B4-BE49-F238E27FC236}">
                <a16:creationId xmlns:a16="http://schemas.microsoft.com/office/drawing/2014/main" id="{3DF26DD3-8EE4-5BC9-2A6F-C787F09268EE}"/>
              </a:ext>
            </a:extLst>
          </p:cNvPr>
          <p:cNvPicPr>
            <a:picLocks noChangeAspect="1"/>
          </p:cNvPicPr>
          <p:nvPr/>
        </p:nvPicPr>
        <p:blipFill>
          <a:blip r:embed="rId3"/>
          <a:stretch>
            <a:fillRect/>
          </a:stretch>
        </p:blipFill>
        <p:spPr>
          <a:xfrm>
            <a:off x="682120" y="2067471"/>
            <a:ext cx="4932092" cy="3288061"/>
          </a:xfrm>
          <a:prstGeom prst="rect">
            <a:avLst/>
          </a:prstGeom>
        </p:spPr>
      </p:pic>
      <p:pic>
        <p:nvPicPr>
          <p:cNvPr id="1038" name="Picture 14" descr="At a popular evangelical tourist site, the Ark Encounter, the image of a  'wrathful God' appeals to millions">
            <a:extLst>
              <a:ext uri="{FF2B5EF4-FFF2-40B4-BE49-F238E27FC236}">
                <a16:creationId xmlns:a16="http://schemas.microsoft.com/office/drawing/2014/main" id="{D1CB7E3F-4096-81D4-285E-80E350499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891643"/>
            <a:ext cx="5444877" cy="363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38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3112655" y="628073"/>
            <a:ext cx="5920509"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Boston and Plymouth</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334" y="1690688"/>
            <a:ext cx="2941607" cy="39563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27687" y="1659579"/>
            <a:ext cx="3307890" cy="24809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1220784">
            <a:off x="2904735" y="1892778"/>
            <a:ext cx="2680069" cy="34627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66301">
            <a:off x="5416471" y="1842035"/>
            <a:ext cx="2967261" cy="39563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4853" y="4649987"/>
            <a:ext cx="2463718" cy="18395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99987" y="3556602"/>
            <a:ext cx="2915693" cy="21867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75242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038600" y="628073"/>
            <a:ext cx="4043218"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Sacramento</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189" y="1953636"/>
            <a:ext cx="4388211" cy="292547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83372">
            <a:off x="8139354" y="1390149"/>
            <a:ext cx="3620655" cy="2715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20683">
            <a:off x="775213" y="1677067"/>
            <a:ext cx="3143153" cy="23573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45659" y="3275046"/>
            <a:ext cx="3461474" cy="298379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a:ext>
            </a:extLst>
          </a:blip>
          <a:stretch>
            <a:fillRect/>
          </a:stretch>
        </p:blipFill>
        <p:spPr>
          <a:xfrm>
            <a:off x="7213248" y="3269895"/>
            <a:ext cx="3467449" cy="29889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315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3029527" y="628073"/>
            <a:ext cx="6123709"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Gold Country - Coloma</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912" y="529456"/>
            <a:ext cx="3108960" cy="2608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93100" y="1833564"/>
            <a:ext cx="3492500" cy="26193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58036">
            <a:off x="5776800" y="1799696"/>
            <a:ext cx="2929373" cy="390583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89382" y="1871418"/>
            <a:ext cx="3616709" cy="2406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81465" y="3803628"/>
            <a:ext cx="3328124" cy="2868843"/>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944064">
            <a:off x="266766" y="2775281"/>
            <a:ext cx="2742259" cy="20566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82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038600" y="628073"/>
            <a:ext cx="4043218"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409" y="365124"/>
            <a:ext cx="10515600" cy="1325563"/>
          </a:xfrm>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San Francisco</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88501" y="1690688"/>
            <a:ext cx="3960919" cy="29706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p:cNvPicPr>
            <a:picLocks noChangeAspect="1"/>
          </p:cNvPicPr>
          <p:nvPr/>
        </p:nvPicPr>
        <p:blipFill>
          <a:blip r:embed="rId4"/>
          <a:stretch>
            <a:fillRect/>
          </a:stretch>
        </p:blipFill>
        <p:spPr>
          <a:xfrm rot="21179755">
            <a:off x="350895" y="1097984"/>
            <a:ext cx="3624973" cy="27218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427866">
            <a:off x="2519430" y="1678289"/>
            <a:ext cx="2791607" cy="26155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9267" y="4081217"/>
            <a:ext cx="2969868" cy="2238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49" y="3554470"/>
            <a:ext cx="3558918" cy="306705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673404">
            <a:off x="8247134" y="2892839"/>
            <a:ext cx="3473163" cy="260487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5961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4618182" y="628073"/>
            <a:ext cx="2918691"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Yosemite</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523988"/>
            <a:ext cx="3073761" cy="40983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a:stretch>
            <a:fillRect/>
          </a:stretch>
        </p:blipFill>
        <p:spPr>
          <a:xfrm rot="21424668">
            <a:off x="3299899" y="2162666"/>
            <a:ext cx="8258545" cy="22764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985" y="-16009106"/>
            <a:ext cx="7637052" cy="11455579"/>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0546" y="1523988"/>
            <a:ext cx="2781798" cy="41726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75412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2890982" y="628073"/>
            <a:ext cx="6363854"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Grand Canyon - Arizona</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93572">
            <a:off x="7963539" y="1930161"/>
            <a:ext cx="3859869" cy="220943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63912">
            <a:off x="3505937" y="2017015"/>
            <a:ext cx="3781694" cy="28362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6636" y="3694202"/>
            <a:ext cx="3666837" cy="25140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252550">
            <a:off x="213459" y="3475038"/>
            <a:ext cx="4427665" cy="22039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4693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579" y="2581563"/>
            <a:ext cx="5002934" cy="1600200"/>
          </a:xfrm>
          <a:effectLst>
            <a:outerShdw blurRad="50800" dist="38100" dir="2700000" algn="tl" rotWithShape="0">
              <a:prstClr val="black">
                <a:alpha val="40000"/>
              </a:prstClr>
            </a:outerShdw>
          </a:effectLst>
        </p:spPr>
        <p:txBody>
          <a:bodyPr>
            <a:normAutofit fontScale="90000"/>
          </a:bodyPr>
          <a:lstStyle/>
          <a:p>
            <a:pPr lvl="0" algn="ctr"/>
            <a:r>
              <a:rPr lang="en-US" sz="9800">
                <a:latin typeface="Franklin Gothic Heavy" panose="020B0903020102020204" pitchFamily="34" charset="0"/>
              </a:rPr>
              <a:t>Welcome</a:t>
            </a:r>
            <a:br>
              <a:rPr lang="en-US"/>
            </a:br>
            <a:endParaRPr lang="en-US"/>
          </a:p>
        </p:txBody>
      </p:sp>
      <p:pic>
        <p:nvPicPr>
          <p:cNvPr id="9" name="Picture Placeholder 8"/>
          <p:cNvPicPr>
            <a:picLocks noGrp="1" noChangeAspect="1"/>
          </p:cNvPicPr>
          <p:nvPr>
            <p:ph type="pic" idx="1"/>
          </p:nvPr>
        </p:nvPicPr>
        <p:blipFill>
          <a:blip r:embed="rId3">
            <a:extLst>
              <a:ext uri="{28A0092B-C50C-407E-A947-70E740481C1C}">
                <a14:useLocalDpi xmlns:a14="http://schemas.microsoft.com/office/drawing/2010/main"/>
              </a:ext>
            </a:extLst>
          </a:blip>
          <a:stretch>
            <a:fillRect/>
          </a:stretch>
        </p:blipFill>
        <p:spPr>
          <a:xfrm>
            <a:off x="6213513" y="457200"/>
            <a:ext cx="3048264" cy="2645893"/>
          </a:xfrm>
          <a:prstGeom prst="rect">
            <a:avLst/>
          </a:prstGeom>
          <a:effectLst>
            <a:outerShdw blurRad="50800" dist="38100" dir="2700000" algn="tl" rotWithShape="0">
              <a:prstClr val="black">
                <a:alpha val="40000"/>
              </a:prstClr>
            </a:outerShdw>
          </a:effectLst>
        </p:spPr>
      </p:pic>
      <p:sp>
        <p:nvSpPr>
          <p:cNvPr id="12" name="Footer Placeholder 11"/>
          <p:cNvSpPr>
            <a:spLocks noGrp="1"/>
          </p:cNvSpPr>
          <p:nvPr>
            <p:ph type="ftr" sz="quarter" idx="11"/>
          </p:nvPr>
        </p:nvSpPr>
        <p:spPr/>
        <p:txBody>
          <a:bodyPr/>
          <a:lstStyle/>
          <a:p>
            <a:r>
              <a:rPr lang="en-US"/>
              <a:t>American Christian Tours, Inc.®</a:t>
            </a: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21618" y="1881584"/>
            <a:ext cx="3048264" cy="2645893"/>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13513" y="3305968"/>
            <a:ext cx="3048264" cy="26458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12353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062182" y="628073"/>
            <a:ext cx="10150763"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“The March” – Civil War to Civil Rights</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09304" y="1813283"/>
            <a:ext cx="4045094" cy="40450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136836">
            <a:off x="373321" y="1865837"/>
            <a:ext cx="2769921" cy="24014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638823">
            <a:off x="7734202" y="1879645"/>
            <a:ext cx="4202787" cy="31520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stretch>
            <a:fillRect/>
          </a:stretch>
        </p:blipFill>
        <p:spPr>
          <a:xfrm>
            <a:off x="5571726" y="3836750"/>
            <a:ext cx="3292125" cy="2469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1775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062182" y="628073"/>
            <a:ext cx="10150763"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The March – Civil War to Civil Rights</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1026" name="Picture 2" descr="https://lh3.googleusercontent.com/hdCwenF45UJkMx3OqUdElvbgoXtpYp9O6ZiKOfjwn7-S2ZoK4lFo2yeMYj3LqCycaJqGrfSaSZNCSHdtmZPrHjxjhaIqn7uQO0jmkWczASoDfwhPXL_Qe8Zh7WfSXKpAxskNiRLaeeRHrQEr0jgaPWHcLt3aT3tw0OH8ZPFKqJ4IYHAkIR6KDfR4oozmkDQcMtfrPWKgxljHPt-_ih-uNNZLfZD6ocjkAJ8fwD7KeUg5T2YslerxCYx9fyNmWiM23EVcdpZvcCoWsOTeUaHIrdg2YwRY2AABUs8H_oGEvueHDMlEGAhFtYPOrml3dXvsGzex9gSIMkzp-NHKGGmYmAYAs4m0KdbhmHFYSUha5p9TdIK2XSfzX0PFQ2VTKc4NGQrZ6bhPNYupR2lFKaq_675irE9oIkQrXtBlcD6R8UunM-JS6JAHWlC_DHZmUd3wcpgyLM_LhRRy0A3wDBqvfjQF0Q166qsSc-WKx-I6QLX84phBq6sis4tibOArRnl68zgwdqRBuhDMzYyhP0dctVtbGPt9Nh3O07tXEBSso2mXi-fSQ0O2VFIkzluZDZhzIg8n6ai7vFlOrZwaPrKEra8jFzwQ0oG-_zP_XIMRUIg_R8ZQLA=w1260-h840-no"/>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367753">
            <a:off x="930918" y="1683992"/>
            <a:ext cx="3000804" cy="28483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80479" y="1690688"/>
            <a:ext cx="3831041" cy="25540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01171">
            <a:off x="7860174" y="2902816"/>
            <a:ext cx="3831041" cy="25540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33156" y="4058778"/>
            <a:ext cx="2520244" cy="189018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21347536">
            <a:off x="2465526" y="3653442"/>
            <a:ext cx="3146145" cy="27008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06183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3325091" y="628073"/>
            <a:ext cx="5477164"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Texas State History</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45235">
            <a:off x="534173" y="2102679"/>
            <a:ext cx="4784823" cy="291266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33291">
            <a:off x="7344239" y="2155996"/>
            <a:ext cx="4007972" cy="22080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00875" y="2776708"/>
            <a:ext cx="3852525" cy="25638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701879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3195782" y="628073"/>
            <a:ext cx="5754253"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Illinois State History</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78" y="1693069"/>
            <a:ext cx="3897242" cy="2322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3705" y="2917425"/>
            <a:ext cx="3561934" cy="23689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158" y="3786909"/>
            <a:ext cx="2945294" cy="19604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3471" y="1790725"/>
            <a:ext cx="3386082" cy="2253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72273">
            <a:off x="6972392" y="2114679"/>
            <a:ext cx="2624326" cy="39597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73397" y="3408745"/>
            <a:ext cx="2033283" cy="27110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43898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uilding&#10;&#10;Description automatically generated">
            <a:extLst>
              <a:ext uri="{FF2B5EF4-FFF2-40B4-BE49-F238E27FC236}">
                <a16:creationId xmlns:a16="http://schemas.microsoft.com/office/drawing/2014/main" id="{E29F3BCC-D65B-4FF9-97F3-5E62B3DFB6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1187" y="2169670"/>
            <a:ext cx="5056294" cy="33732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Snip Diagonal Corner Rectangle 5"/>
          <p:cNvSpPr/>
          <p:nvPr/>
        </p:nvSpPr>
        <p:spPr>
          <a:xfrm>
            <a:off x="4173164" y="404076"/>
            <a:ext cx="3870385" cy="803563"/>
          </a:xfrm>
          <a:prstGeom prst="snip2DiagRect">
            <a:avLst/>
          </a:prstGeom>
          <a:solidFill>
            <a:srgbClr val="FF000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68043" y="126697"/>
            <a:ext cx="10515600" cy="1325563"/>
          </a:xfrm>
          <a:effectLst>
            <a:outerShdw blurRad="50800" dist="38100" dir="2700000" algn="tl" rotWithShape="0">
              <a:prstClr val="black">
                <a:alpha val="40000"/>
              </a:prstClr>
            </a:outerShdw>
          </a:effectLst>
        </p:spPr>
        <p:txBody>
          <a:bodyPr/>
          <a:lstStyle/>
          <a:p>
            <a:pPr algn="ctr"/>
            <a:r>
              <a:rPr lang="en-US">
                <a:solidFill>
                  <a:schemeClr val="bg1"/>
                </a:solidFill>
                <a:latin typeface="Franklin Gothic Heavy" panose="020B0903020102020204" pitchFamily="34" charset="0"/>
              </a:rPr>
              <a:t>St. Augustine</a:t>
            </a:r>
            <a:endParaRPr lang="en-US">
              <a:solidFill>
                <a:schemeClr val="bg1"/>
              </a:solidFill>
            </a:endParaRPr>
          </a:p>
        </p:txBody>
      </p:sp>
      <p:sp>
        <p:nvSpPr>
          <p:cNvPr id="3" name="Footer Placeholder 2"/>
          <p:cNvSpPr>
            <a:spLocks noGrp="1"/>
          </p:cNvSpPr>
          <p:nvPr>
            <p:ph type="ftr" sz="quarter" idx="11"/>
          </p:nvPr>
        </p:nvSpPr>
        <p:spPr/>
        <p:txBody>
          <a:bodyPr/>
          <a:lstStyle/>
          <a:p>
            <a:r>
              <a:rPr lang="en-US"/>
              <a:t>American Christian Tours, Inc.®</a:t>
            </a:r>
          </a:p>
        </p:txBody>
      </p:sp>
      <p:pic>
        <p:nvPicPr>
          <p:cNvPr id="12" name="Picture 11" descr="A large brick building with grass and trees&#10;&#10;Description automatically generated">
            <a:extLst>
              <a:ext uri="{FF2B5EF4-FFF2-40B4-BE49-F238E27FC236}">
                <a16:creationId xmlns:a16="http://schemas.microsoft.com/office/drawing/2014/main" id="{04F4EE09-CB16-4BDD-8004-49FFD3919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159" y="1751890"/>
            <a:ext cx="5686512" cy="37910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4" name="Picture 13" descr="A close up of a tower&#10;&#10;Description automatically generated">
            <a:extLst>
              <a:ext uri="{FF2B5EF4-FFF2-40B4-BE49-F238E27FC236}">
                <a16:creationId xmlns:a16="http://schemas.microsoft.com/office/drawing/2014/main" id="{71C77C0D-1369-4DEC-814E-1C58B536E8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2869" y="1369811"/>
            <a:ext cx="3854923" cy="5782384"/>
          </a:xfrm>
          <a:prstGeom prst="ellipse">
            <a:avLst/>
          </a:prstGeom>
          <a:ln w="76200" cap="rnd">
            <a:solidFill>
              <a:srgbClr val="00206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70187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nip Diagonal Corner Rectangle 11"/>
          <p:cNvSpPr/>
          <p:nvPr/>
        </p:nvSpPr>
        <p:spPr>
          <a:xfrm>
            <a:off x="4038600" y="549635"/>
            <a:ext cx="4114801" cy="937491"/>
          </a:xfrm>
          <a:prstGeom prst="snip2Diag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8400" y="1690688"/>
            <a:ext cx="5091545" cy="3934000"/>
          </a:xfrm>
          <a:prstGeom prst="rect">
            <a:avLst/>
          </a:prstGeom>
          <a:solidFill>
            <a:schemeClr val="accent4">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p:cNvSpPr/>
          <p:nvPr/>
        </p:nvSpPr>
        <p:spPr>
          <a:xfrm>
            <a:off x="838200" y="1690688"/>
            <a:ext cx="5091545" cy="3934000"/>
          </a:xfrm>
          <a:prstGeom prst="rect">
            <a:avLst/>
          </a:prstGeom>
          <a:solidFill>
            <a:schemeClr val="accent4">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914400" y="355600"/>
            <a:ext cx="10515600" cy="1325563"/>
          </a:xfrm>
        </p:spPr>
        <p:txBody>
          <a:bodyPr/>
          <a:lstStyle/>
          <a:p>
            <a:pPr algn="ctr"/>
            <a:r>
              <a:rPr lang="en-US">
                <a:latin typeface="Franklin Gothic Heavy" panose="020B0903020102020204" pitchFamily="34" charset="0"/>
              </a:rPr>
              <a:t>A Typical Day</a:t>
            </a:r>
            <a:endParaRPr lang="en-US"/>
          </a:p>
        </p:txBody>
      </p:sp>
      <p:sp>
        <p:nvSpPr>
          <p:cNvPr id="4" name="Content Placeholder 3"/>
          <p:cNvSpPr>
            <a:spLocks noGrp="1"/>
          </p:cNvSpPr>
          <p:nvPr>
            <p:ph sz="half" idx="2"/>
          </p:nvPr>
        </p:nvSpPr>
        <p:spPr>
          <a:xfrm>
            <a:off x="928257" y="1929854"/>
            <a:ext cx="5257800" cy="3684588"/>
          </a:xfrm>
        </p:spPr>
        <p:txBody>
          <a:bodyPr>
            <a:normAutofit/>
          </a:bodyPr>
          <a:lstStyle/>
          <a:p>
            <a:r>
              <a:rPr lang="en-US" sz="3600"/>
              <a:t>Wake up call at 6:30 a.m.</a:t>
            </a:r>
          </a:p>
          <a:p>
            <a:r>
              <a:rPr lang="en-US" sz="3600"/>
              <a:t>Breakfast at 7:30 a.m.</a:t>
            </a:r>
          </a:p>
          <a:p>
            <a:r>
              <a:rPr lang="en-US" sz="3600"/>
              <a:t>Full day visiting sites and attractions</a:t>
            </a:r>
          </a:p>
          <a:p>
            <a:r>
              <a:rPr lang="en-US" sz="3600"/>
              <a:t>Making memories and learning as we go</a:t>
            </a:r>
          </a:p>
        </p:txBody>
      </p:sp>
      <p:sp>
        <p:nvSpPr>
          <p:cNvPr id="6" name="Content Placeholder 5"/>
          <p:cNvSpPr>
            <a:spLocks noGrp="1"/>
          </p:cNvSpPr>
          <p:nvPr>
            <p:ph sz="quarter" idx="4"/>
          </p:nvPr>
        </p:nvSpPr>
        <p:spPr>
          <a:xfrm>
            <a:off x="6262257" y="1940100"/>
            <a:ext cx="5183188" cy="3684588"/>
          </a:xfrm>
        </p:spPr>
        <p:txBody>
          <a:bodyPr/>
          <a:lstStyle/>
          <a:p>
            <a:r>
              <a:rPr lang="en-US" sz="3600"/>
              <a:t>Meals at food courts and buffets</a:t>
            </a:r>
          </a:p>
          <a:p>
            <a:r>
              <a:rPr lang="en-US" sz="3600"/>
              <a:t>Evening memorial tours and activities</a:t>
            </a:r>
          </a:p>
          <a:p>
            <a:r>
              <a:rPr lang="en-US" sz="3600"/>
              <a:t>Return to hotel between 9 - 10 p.m.</a:t>
            </a:r>
          </a:p>
          <a:p>
            <a:endParaRPr lang="en-US"/>
          </a:p>
        </p:txBody>
      </p:sp>
      <p:sp>
        <p:nvSpPr>
          <p:cNvPr id="7" name="Footer Placeholder 6"/>
          <p:cNvSpPr>
            <a:spLocks noGrp="1"/>
          </p:cNvSpPr>
          <p:nvPr>
            <p:ph type="ftr" sz="quarter" idx="11"/>
          </p:nvPr>
        </p:nvSpPr>
        <p:spPr/>
        <p:txBody>
          <a:bodyPr/>
          <a:lstStyle/>
          <a:p>
            <a:r>
              <a:rPr lang="en-US"/>
              <a:t>American Christian Tours, Inc.®</a:t>
            </a:r>
          </a:p>
        </p:txBody>
      </p:sp>
    </p:spTree>
    <p:extLst>
      <p:ext uri="{BB962C8B-B14F-4D97-AF65-F5344CB8AC3E}">
        <p14:creationId xmlns:p14="http://schemas.microsoft.com/office/powerpoint/2010/main" val="1965333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2945" y="1122363"/>
            <a:ext cx="9615055" cy="2387600"/>
          </a:xfrm>
        </p:spPr>
        <p:txBody>
          <a:bodyPr>
            <a:normAutofit/>
          </a:bodyPr>
          <a:lstStyle/>
          <a:p>
            <a:r>
              <a:rPr lang="en-US">
                <a:latin typeface="Franklin Gothic Heavy" panose="020B0903020102020204" pitchFamily="34" charset="0"/>
              </a:rPr>
              <a:t>Student Benefits of an ACTS</a:t>
            </a:r>
            <a:r>
              <a:rPr lang="en-US" sz="4000" baseline="30000">
                <a:latin typeface="Franklin Gothic Heavy" panose="020B0903020102020204" pitchFamily="34" charset="0"/>
              </a:rPr>
              <a:t>®</a:t>
            </a:r>
            <a:r>
              <a:rPr lang="en-US">
                <a:latin typeface="Franklin Gothic Heavy" panose="020B0903020102020204" pitchFamily="34" charset="0"/>
              </a:rPr>
              <a:t> Education Program </a:t>
            </a:r>
            <a:endParaRPr lang="en-US"/>
          </a:p>
        </p:txBody>
      </p:sp>
      <p:sp>
        <p:nvSpPr>
          <p:cNvPr id="4" name="Footer Placeholder 3"/>
          <p:cNvSpPr>
            <a:spLocks noGrp="1"/>
          </p:cNvSpPr>
          <p:nvPr>
            <p:ph type="ftr" sz="quarter" idx="11"/>
          </p:nvPr>
        </p:nvSpPr>
        <p:spPr/>
        <p:txBody>
          <a:bodyPr/>
          <a:lstStyle/>
          <a:p>
            <a:r>
              <a:rPr lang="en-US"/>
              <a:t>American Christian Tours, Inc.®</a:t>
            </a:r>
          </a:p>
        </p:txBody>
      </p:sp>
    </p:spTree>
    <p:extLst>
      <p:ext uri="{BB962C8B-B14F-4D97-AF65-F5344CB8AC3E}">
        <p14:creationId xmlns:p14="http://schemas.microsoft.com/office/powerpoint/2010/main" val="3352821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838200" y="665018"/>
            <a:ext cx="3685309" cy="789902"/>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7" name="Rectangle 6"/>
          <p:cNvSpPr/>
          <p:nvPr/>
        </p:nvSpPr>
        <p:spPr>
          <a:xfrm>
            <a:off x="838200" y="1690688"/>
            <a:ext cx="5885873" cy="4054330"/>
          </a:xfrm>
          <a:prstGeom prst="rect">
            <a:avLst/>
          </a:prstGeom>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en-US"/>
          </a:p>
        </p:txBody>
      </p:sp>
      <p:sp>
        <p:nvSpPr>
          <p:cNvPr id="2" name="Title 1"/>
          <p:cNvSpPr>
            <a:spLocks noGrp="1"/>
          </p:cNvSpPr>
          <p:nvPr>
            <p:ph type="title"/>
          </p:nvPr>
        </p:nvSpPr>
        <p:spPr/>
        <p:txBody>
          <a:bodyPr numCol="1"/>
          <a:lstStyle/>
          <a:p>
            <a:pPr marL="571500" indent="-571500">
              <a:buFont typeface="Arial" panose="020B0604020202020204" pitchFamily="34" charset="0"/>
              <a:buChar char="•"/>
            </a:pPr>
            <a:r>
              <a:rPr lang="en-US">
                <a:latin typeface="Franklin Gothic Heavy" panose="020B0903020102020204" pitchFamily="34" charset="0"/>
              </a:rPr>
              <a:t>Education</a:t>
            </a:r>
            <a:endParaRPr lang="en-US"/>
          </a:p>
        </p:txBody>
      </p:sp>
      <p:sp>
        <p:nvSpPr>
          <p:cNvPr id="3" name="Content Placeholder 2"/>
          <p:cNvSpPr>
            <a:spLocks noGrp="1"/>
          </p:cNvSpPr>
          <p:nvPr>
            <p:ph sz="half" idx="1"/>
          </p:nvPr>
        </p:nvSpPr>
        <p:spPr>
          <a:xfrm>
            <a:off x="838200" y="1825625"/>
            <a:ext cx="5895109" cy="4351338"/>
          </a:xfrm>
        </p:spPr>
        <p:txBody>
          <a:bodyPr numCol="1">
            <a:normAutofit/>
          </a:bodyPr>
          <a:lstStyle/>
          <a:p>
            <a:r>
              <a:rPr lang="en-US" b="1"/>
              <a:t>History</a:t>
            </a:r>
          </a:p>
          <a:p>
            <a:r>
              <a:rPr lang="en-US" b="1"/>
              <a:t>Geography</a:t>
            </a:r>
          </a:p>
          <a:p>
            <a:r>
              <a:rPr lang="en-US" b="1"/>
              <a:t>Math</a:t>
            </a:r>
          </a:p>
          <a:p>
            <a:r>
              <a:rPr lang="en-US" b="1"/>
              <a:t>Science </a:t>
            </a:r>
          </a:p>
          <a:p>
            <a:r>
              <a:rPr lang="en-US" b="1"/>
              <a:t>English</a:t>
            </a:r>
          </a:p>
          <a:p>
            <a:r>
              <a:rPr lang="en-US" b="1"/>
              <a:t>Physical Education</a:t>
            </a:r>
          </a:p>
          <a:p>
            <a:endParaRPr lang="en-US" b="1"/>
          </a:p>
        </p:txBody>
      </p:sp>
      <p:sp>
        <p:nvSpPr>
          <p:cNvPr id="5" name="Footer Placeholder 4"/>
          <p:cNvSpPr>
            <a:spLocks noGrp="1"/>
          </p:cNvSpPr>
          <p:nvPr>
            <p:ph type="ftr" sz="quarter" idx="11"/>
          </p:nvPr>
        </p:nvSpPr>
        <p:spPr/>
        <p:txBody>
          <a:bodyPr numCol="1"/>
          <a:lstStyle/>
          <a:p>
            <a:r>
              <a:rPr lang="en-US"/>
              <a:t>American Christian Tours, Inc.®</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35250" y="217773"/>
            <a:ext cx="2049751" cy="262868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52334">
            <a:off x="8777845" y="730597"/>
            <a:ext cx="2630167" cy="19726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156223">
            <a:off x="9253659" y="2709218"/>
            <a:ext cx="2618753" cy="174583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0902258">
            <a:off x="7049950" y="2594152"/>
            <a:ext cx="2083674" cy="163459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32415" y="4111855"/>
            <a:ext cx="3263967" cy="217597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08472" y="4043338"/>
            <a:ext cx="2198226" cy="164866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59054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p:cNvSpPr/>
          <p:nvPr/>
        </p:nvSpPr>
        <p:spPr>
          <a:xfrm>
            <a:off x="838200" y="665018"/>
            <a:ext cx="3685309" cy="692728"/>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7" name="Rectangle 6"/>
          <p:cNvSpPr/>
          <p:nvPr/>
        </p:nvSpPr>
        <p:spPr>
          <a:xfrm>
            <a:off x="1298714" y="2062194"/>
            <a:ext cx="4797286" cy="3312121"/>
          </a:xfrm>
          <a:prstGeom prst="rect">
            <a:avLst/>
          </a:prstGeom>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en-US"/>
          </a:p>
        </p:txBody>
      </p:sp>
      <p:sp>
        <p:nvSpPr>
          <p:cNvPr id="2" name="Title 1"/>
          <p:cNvSpPr>
            <a:spLocks noGrp="1"/>
          </p:cNvSpPr>
          <p:nvPr>
            <p:ph type="title"/>
          </p:nvPr>
        </p:nvSpPr>
        <p:spPr/>
        <p:txBody>
          <a:bodyPr numCol="1"/>
          <a:lstStyle/>
          <a:p>
            <a:pPr marL="571500" indent="-571500">
              <a:buFont typeface="Arial" panose="020B0604020202020204" pitchFamily="34" charset="0"/>
              <a:buChar char="•"/>
            </a:pPr>
            <a:r>
              <a:rPr lang="en-US">
                <a:latin typeface="Franklin Gothic Heavy" panose="020B0903020102020204" pitchFamily="34" charset="0"/>
              </a:rPr>
              <a:t>Social</a:t>
            </a:r>
            <a:endParaRPr lang="en-US"/>
          </a:p>
        </p:txBody>
      </p:sp>
      <p:sp>
        <p:nvSpPr>
          <p:cNvPr id="3" name="Content Placeholder 2"/>
          <p:cNvSpPr>
            <a:spLocks noGrp="1"/>
          </p:cNvSpPr>
          <p:nvPr>
            <p:ph sz="half" idx="1"/>
          </p:nvPr>
        </p:nvSpPr>
        <p:spPr>
          <a:xfrm>
            <a:off x="1298713" y="2197131"/>
            <a:ext cx="5425360" cy="2984301"/>
          </a:xfrm>
        </p:spPr>
        <p:txBody>
          <a:bodyPr numCol="1">
            <a:normAutofit/>
          </a:bodyPr>
          <a:lstStyle/>
          <a:p>
            <a:r>
              <a:rPr lang="en-US" b="1"/>
              <a:t>Friends</a:t>
            </a:r>
          </a:p>
          <a:p>
            <a:endParaRPr lang="en-US" b="1"/>
          </a:p>
          <a:p>
            <a:r>
              <a:rPr lang="en-US" b="1"/>
              <a:t>Roommates</a:t>
            </a:r>
          </a:p>
          <a:p>
            <a:endParaRPr lang="en-US" b="1"/>
          </a:p>
          <a:p>
            <a:r>
              <a:rPr lang="en-US" b="1"/>
              <a:t>Away from home</a:t>
            </a:r>
          </a:p>
        </p:txBody>
      </p:sp>
      <p:sp>
        <p:nvSpPr>
          <p:cNvPr id="5" name="Footer Placeholder 4"/>
          <p:cNvSpPr>
            <a:spLocks noGrp="1"/>
          </p:cNvSpPr>
          <p:nvPr>
            <p:ph type="ftr" sz="quarter" idx="11"/>
          </p:nvPr>
        </p:nvSpPr>
        <p:spPr/>
        <p:txBody>
          <a:bodyPr numCol="1"/>
          <a:lstStyle/>
          <a:p>
            <a:r>
              <a:rPr lang="en-US"/>
              <a:t>American Christian Tours, Inc.®</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963929">
            <a:off x="6548862" y="511288"/>
            <a:ext cx="3958843" cy="26286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454798">
            <a:off x="7598468" y="2954979"/>
            <a:ext cx="3764486" cy="25096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14670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 3"/>
          <p:cNvSpPr/>
          <p:nvPr/>
        </p:nvSpPr>
        <p:spPr>
          <a:xfrm>
            <a:off x="838200" y="665018"/>
            <a:ext cx="3685309" cy="692728"/>
          </a:xfrm>
          <a:prstGeom prst="homePlate">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US"/>
          </a:p>
        </p:txBody>
      </p:sp>
      <p:sp>
        <p:nvSpPr>
          <p:cNvPr id="6" name="Rectangle 5"/>
          <p:cNvSpPr/>
          <p:nvPr/>
        </p:nvSpPr>
        <p:spPr>
          <a:xfrm>
            <a:off x="1315278" y="1945235"/>
            <a:ext cx="5885873" cy="3382140"/>
          </a:xfrm>
          <a:prstGeom prst="rect">
            <a:avLst/>
          </a:prstGeom>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en-US"/>
          </a:p>
        </p:txBody>
      </p:sp>
      <p:sp>
        <p:nvSpPr>
          <p:cNvPr id="2" name="Title 1"/>
          <p:cNvSpPr>
            <a:spLocks noGrp="1"/>
          </p:cNvSpPr>
          <p:nvPr>
            <p:ph type="title"/>
          </p:nvPr>
        </p:nvSpPr>
        <p:spPr/>
        <p:txBody>
          <a:bodyPr numCol="1"/>
          <a:lstStyle/>
          <a:p>
            <a:pPr marL="571500" indent="-571500">
              <a:buFont typeface="Arial" panose="020B0604020202020204" pitchFamily="34" charset="0"/>
              <a:buChar char="•"/>
            </a:pPr>
            <a:r>
              <a:rPr lang="en-US">
                <a:latin typeface="Franklin Gothic Heavy" panose="020B0903020102020204" pitchFamily="34" charset="0"/>
              </a:rPr>
              <a:t>Spiritual</a:t>
            </a:r>
            <a:endParaRPr lang="en-US"/>
          </a:p>
        </p:txBody>
      </p:sp>
      <p:sp>
        <p:nvSpPr>
          <p:cNvPr id="3" name="Content Placeholder 2"/>
          <p:cNvSpPr>
            <a:spLocks noGrp="1"/>
          </p:cNvSpPr>
          <p:nvPr>
            <p:ph sz="half" idx="1"/>
          </p:nvPr>
        </p:nvSpPr>
        <p:spPr>
          <a:xfrm>
            <a:off x="1315278" y="2080171"/>
            <a:ext cx="5885873" cy="3247204"/>
          </a:xfrm>
        </p:spPr>
        <p:txBody>
          <a:bodyPr numCol="1">
            <a:normAutofit/>
          </a:bodyPr>
          <a:lstStyle/>
          <a:p>
            <a:r>
              <a:rPr lang="en-US" b="1"/>
              <a:t>Daily Devotions</a:t>
            </a:r>
          </a:p>
          <a:p>
            <a:endParaRPr lang="en-US" b="1"/>
          </a:p>
          <a:p>
            <a:r>
              <a:rPr lang="en-US" b="1"/>
              <a:t>Historical examples</a:t>
            </a:r>
          </a:p>
          <a:p>
            <a:endParaRPr lang="en-US" b="1"/>
          </a:p>
          <a:p>
            <a:r>
              <a:rPr lang="en-US" b="1"/>
              <a:t>World Changer </a:t>
            </a:r>
          </a:p>
        </p:txBody>
      </p:sp>
      <p:sp>
        <p:nvSpPr>
          <p:cNvPr id="5" name="Footer Placeholder 4"/>
          <p:cNvSpPr>
            <a:spLocks noGrp="1"/>
          </p:cNvSpPr>
          <p:nvPr>
            <p:ph type="ftr" sz="quarter" idx="11"/>
          </p:nvPr>
        </p:nvSpPr>
        <p:spPr/>
        <p:txBody>
          <a:bodyPr numCol="1"/>
          <a:lstStyle/>
          <a:p>
            <a:r>
              <a:rPr lang="en-US"/>
              <a:t>American Christian Tours, Inc.®</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76508" y="209978"/>
            <a:ext cx="2423825" cy="26102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673679">
            <a:off x="7983611" y="2233156"/>
            <a:ext cx="4011529" cy="2416366"/>
          </a:xfrm>
          <a:prstGeom prst="rect">
            <a:avLst/>
          </a:prstGeom>
          <a:ln w="19050">
            <a:solidFill>
              <a:schemeClr val="tx1"/>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6818" y="4129406"/>
            <a:ext cx="3371837" cy="22336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468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9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American Christian Tours, Inc.®</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4050" y="432329"/>
            <a:ext cx="7753350" cy="5594684"/>
          </a:xfrm>
          <a:prstGeom prst="rect">
            <a:avLst/>
          </a:prstGeom>
          <a:effectLst>
            <a:outerShdw blurRad="50800" dist="38100" dir="2700000" algn="tl" rotWithShape="0">
              <a:prstClr val="black">
                <a:alpha val="40000"/>
              </a:prstClr>
            </a:outerShdw>
          </a:effectLst>
        </p:spPr>
      </p:pic>
      <p:sp>
        <p:nvSpPr>
          <p:cNvPr id="8" name="Rectangle 7"/>
          <p:cNvSpPr/>
          <p:nvPr/>
        </p:nvSpPr>
        <p:spPr>
          <a:xfrm>
            <a:off x="3919546" y="1290679"/>
            <a:ext cx="4192173" cy="3785652"/>
          </a:xfrm>
          <a:prstGeom prst="rect">
            <a:avLst/>
          </a:prstGeom>
          <a:noFill/>
        </p:spPr>
        <p:txBody>
          <a:bodyPr wrap="none" lIns="91440" tIns="45720" rIns="91440" bIns="45720">
            <a:spAutoFit/>
          </a:bodyPr>
          <a:lstStyle/>
          <a:p>
            <a:pPr algn="ctr"/>
            <a:r>
              <a:rPr lang="en-US" sz="6000" b="0" cap="none" spc="0">
                <a:ln w="0"/>
                <a:solidFill>
                  <a:schemeClr val="bg1"/>
                </a:solidFill>
                <a:effectLst>
                  <a:outerShdw blurRad="38100" dist="19050" dir="2700000" algn="tl" rotWithShape="0">
                    <a:schemeClr val="dk1">
                      <a:alpha val="40000"/>
                    </a:schemeClr>
                  </a:outerShdw>
                </a:effectLst>
                <a:latin typeface="appleberry" pitchFamily="2" charset="0"/>
              </a:rPr>
              <a:t>What Sets </a:t>
            </a:r>
          </a:p>
          <a:p>
            <a:pPr algn="ctr"/>
            <a:r>
              <a:rPr lang="en-US" sz="6000" b="0" cap="none" spc="0">
                <a:ln w="0"/>
                <a:solidFill>
                  <a:schemeClr val="bg1"/>
                </a:solidFill>
                <a:effectLst>
                  <a:outerShdw blurRad="38100" dist="19050" dir="2700000" algn="tl" rotWithShape="0">
                    <a:schemeClr val="dk1">
                      <a:alpha val="40000"/>
                    </a:schemeClr>
                  </a:outerShdw>
                </a:effectLst>
                <a:latin typeface="appleberry" pitchFamily="2" charset="0"/>
              </a:rPr>
              <a:t>ACTS</a:t>
            </a:r>
            <a:r>
              <a:rPr lang="en-US" sz="6000" b="0" cap="none" spc="0" baseline="30000">
                <a:ln w="0"/>
                <a:solidFill>
                  <a:schemeClr val="bg1"/>
                </a:solidFill>
                <a:effectLst>
                  <a:outerShdw blurRad="38100" dist="19050" dir="2700000" algn="tl" rotWithShape="0">
                    <a:schemeClr val="dk1">
                      <a:alpha val="40000"/>
                    </a:schemeClr>
                  </a:outerShdw>
                </a:effectLst>
                <a:latin typeface="appleberry" pitchFamily="2" charset="0"/>
              </a:rPr>
              <a:t>®</a:t>
            </a:r>
            <a:r>
              <a:rPr lang="en-US" sz="6000" b="0" cap="none" spc="0">
                <a:ln w="0"/>
                <a:solidFill>
                  <a:schemeClr val="bg1"/>
                </a:solidFill>
                <a:effectLst>
                  <a:outerShdw blurRad="38100" dist="19050" dir="2700000" algn="tl" rotWithShape="0">
                    <a:schemeClr val="dk1">
                      <a:alpha val="40000"/>
                    </a:schemeClr>
                  </a:outerShdw>
                </a:effectLst>
                <a:latin typeface="appleberry" pitchFamily="2" charset="0"/>
              </a:rPr>
              <a:t> </a:t>
            </a:r>
            <a:br>
              <a:rPr lang="en-US" sz="6000" b="0" cap="none" spc="0">
                <a:ln w="0"/>
                <a:solidFill>
                  <a:schemeClr val="bg1"/>
                </a:solidFill>
                <a:effectLst>
                  <a:outerShdw blurRad="38100" dist="19050" dir="2700000" algn="tl" rotWithShape="0">
                    <a:schemeClr val="dk1">
                      <a:alpha val="40000"/>
                    </a:schemeClr>
                  </a:outerShdw>
                </a:effectLst>
                <a:latin typeface="appleberry" pitchFamily="2" charset="0"/>
              </a:rPr>
            </a:br>
            <a:r>
              <a:rPr lang="en-US" sz="6000" b="0" cap="none" spc="0">
                <a:ln w="0"/>
                <a:solidFill>
                  <a:schemeClr val="bg1"/>
                </a:solidFill>
                <a:effectLst>
                  <a:outerShdw blurRad="38100" dist="19050" dir="2700000" algn="tl" rotWithShape="0">
                    <a:schemeClr val="dk1">
                      <a:alpha val="40000"/>
                    </a:schemeClr>
                  </a:outerShdw>
                </a:effectLst>
                <a:latin typeface="appleberry" pitchFamily="2" charset="0"/>
              </a:rPr>
              <a:t>Programs </a:t>
            </a:r>
          </a:p>
          <a:p>
            <a:pPr algn="ctr"/>
            <a:r>
              <a:rPr lang="en-US" sz="6000" b="0" cap="none" spc="0">
                <a:ln w="0"/>
                <a:solidFill>
                  <a:schemeClr val="bg1"/>
                </a:solidFill>
                <a:effectLst>
                  <a:outerShdw blurRad="38100" dist="19050" dir="2700000" algn="tl" rotWithShape="0">
                    <a:schemeClr val="dk1">
                      <a:alpha val="40000"/>
                    </a:schemeClr>
                  </a:outerShdw>
                </a:effectLst>
                <a:latin typeface="appleberry" pitchFamily="2" charset="0"/>
              </a:rPr>
              <a:t>Apart?</a:t>
            </a:r>
            <a:endParaRPr lang="en-US" sz="6000" b="0" cap="none" spc="0">
              <a:ln w="0"/>
              <a:solidFill>
                <a:schemeClr val="bg1"/>
              </a:solidFill>
              <a:effectLst>
                <a:outerShdw blurRad="38100" dist="19050" dir="2700000" algn="tl" rotWithShape="0">
                  <a:schemeClr val="dk1">
                    <a:alpha val="40000"/>
                  </a:schemeClr>
                </a:outerShdw>
              </a:effectLst>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4800" y="1060979"/>
            <a:ext cx="3657600" cy="3151632"/>
          </a:xfrm>
          <a:prstGeom prst="rect">
            <a:avLst/>
          </a:prstGeom>
          <a:effectLst>
            <a:outerShdw blurRad="50800" dist="38100" dir="2700000" algn="tl" rotWithShape="0">
              <a:prstClr val="black">
                <a:alpha val="40000"/>
              </a:prstClr>
            </a:outerShdw>
          </a:effectLst>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 y="3387280"/>
            <a:ext cx="3657600" cy="315163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5325" y="619543"/>
            <a:ext cx="2819400" cy="2438400"/>
          </a:xfrm>
          <a:prstGeom prst="rect">
            <a:avLst/>
          </a:prstGeom>
        </p:spPr>
      </p:pic>
      <p:sp>
        <p:nvSpPr>
          <p:cNvPr id="14" name="TextBox 13"/>
          <p:cNvSpPr txBox="1"/>
          <p:nvPr/>
        </p:nvSpPr>
        <p:spPr>
          <a:xfrm>
            <a:off x="1271587" y="940309"/>
            <a:ext cx="1666875" cy="1938992"/>
          </a:xfrm>
          <a:prstGeom prst="rect">
            <a:avLst/>
          </a:prstGeom>
          <a:noFill/>
        </p:spPr>
        <p:txBody>
          <a:bodyPr wrap="square" rtlCol="0">
            <a:spAutoFit/>
          </a:bodyPr>
          <a:lstStyle/>
          <a:p>
            <a:pPr algn="ctr">
              <a:lnSpc>
                <a:spcPts val="4800"/>
              </a:lnSpc>
            </a:pPr>
            <a:r>
              <a:rPr lang="en-US" sz="3600">
                <a:latin typeface="Franklin Gothic Medium" panose="020B0603020102020204" pitchFamily="34" charset="0"/>
              </a:rPr>
              <a:t>Only</a:t>
            </a:r>
          </a:p>
          <a:p>
            <a:pPr algn="ctr">
              <a:lnSpc>
                <a:spcPts val="4800"/>
              </a:lnSpc>
            </a:pPr>
            <a:endParaRPr lang="en-US" sz="5400">
              <a:latin typeface="Franklin Gothic Medium" panose="020B0603020102020204" pitchFamily="34" charset="0"/>
            </a:endParaRPr>
          </a:p>
          <a:p>
            <a:pPr algn="ctr">
              <a:lnSpc>
                <a:spcPts val="4800"/>
              </a:lnSpc>
            </a:pPr>
            <a:r>
              <a:rPr lang="en-US" sz="3600">
                <a:latin typeface="Franklin Gothic Medium" panose="020B0603020102020204" pitchFamily="34" charset="0"/>
              </a:rPr>
              <a:t>Life</a:t>
            </a:r>
          </a:p>
        </p:txBody>
      </p:sp>
      <p:sp>
        <p:nvSpPr>
          <p:cNvPr id="15" name="TextBox 14"/>
          <p:cNvSpPr txBox="1"/>
          <p:nvPr/>
        </p:nvSpPr>
        <p:spPr>
          <a:xfrm>
            <a:off x="1044170" y="1494306"/>
            <a:ext cx="2121707" cy="830997"/>
          </a:xfrm>
          <a:prstGeom prst="rect">
            <a:avLst/>
          </a:prstGeom>
          <a:noFill/>
        </p:spPr>
        <p:txBody>
          <a:bodyPr wrap="square" rtlCol="0">
            <a:spAutoFit/>
          </a:bodyPr>
          <a:lstStyle/>
          <a:p>
            <a:pPr algn="ctr"/>
            <a:r>
              <a:rPr lang="en-US" sz="4800">
                <a:latin typeface="Franklin Gothic Medium" panose="020B0603020102020204" pitchFamily="34" charset="0"/>
              </a:rPr>
              <a:t>ONE</a:t>
            </a:r>
          </a:p>
        </p:txBody>
      </p:sp>
    </p:spTree>
    <p:extLst>
      <p:ext uri="{BB962C8B-B14F-4D97-AF65-F5344CB8AC3E}">
        <p14:creationId xmlns:p14="http://schemas.microsoft.com/office/powerpoint/2010/main" val="468529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4888" y="3582263"/>
            <a:ext cx="5951681" cy="2022763"/>
          </a:xfrm>
          <a:prstGeom prst="rect">
            <a:avLst/>
          </a:prstGeom>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en-US"/>
          </a:p>
        </p:txBody>
      </p:sp>
      <p:sp>
        <p:nvSpPr>
          <p:cNvPr id="2" name="Title 1"/>
          <p:cNvSpPr>
            <a:spLocks noGrp="1"/>
          </p:cNvSpPr>
          <p:nvPr>
            <p:ph type="ctrTitle"/>
          </p:nvPr>
        </p:nvSpPr>
        <p:spPr>
          <a:xfrm>
            <a:off x="1025236" y="757220"/>
            <a:ext cx="9615055" cy="955819"/>
          </a:xfrm>
        </p:spPr>
        <p:txBody>
          <a:bodyPr numCol="1">
            <a:normAutofit/>
          </a:bodyPr>
          <a:lstStyle/>
          <a:p>
            <a:r>
              <a:rPr lang="en-US">
                <a:latin typeface="Franklin Gothic Heavy" panose="020B0903020102020204" pitchFamily="34" charset="0"/>
              </a:rPr>
              <a:t>Chaperones</a:t>
            </a:r>
            <a:endParaRPr lang="en-US"/>
          </a:p>
        </p:txBody>
      </p:sp>
      <p:sp>
        <p:nvSpPr>
          <p:cNvPr id="4" name="Footer Placeholder 3"/>
          <p:cNvSpPr>
            <a:spLocks noGrp="1"/>
          </p:cNvSpPr>
          <p:nvPr>
            <p:ph type="ftr" sz="quarter" idx="11"/>
          </p:nvPr>
        </p:nvSpPr>
        <p:spPr/>
        <p:txBody>
          <a:bodyPr numCol="1"/>
          <a:lstStyle/>
          <a:p>
            <a:r>
              <a:rPr lang="en-US"/>
              <a:t>American Christian Tours, Inc.®</a:t>
            </a:r>
          </a:p>
        </p:txBody>
      </p:sp>
      <p:sp>
        <p:nvSpPr>
          <p:cNvPr id="5" name="Content Placeholder 2"/>
          <p:cNvSpPr txBox="1">
            <a:spLocks/>
          </p:cNvSpPr>
          <p:nvPr/>
        </p:nvSpPr>
        <p:spPr>
          <a:xfrm>
            <a:off x="310573" y="3853232"/>
            <a:ext cx="5885873" cy="1867347"/>
          </a:xfrm>
          <a:prstGeom prst="rect">
            <a:avLst/>
          </a:prstGeom>
        </p:spPr>
        <p:txBody>
          <a:bodyPr vert="horz" lIns="91440" tIns="45720" rIns="91440" bIns="45720" numCol="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a:t>Please remember that this program has been  designed with our students in mind.</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608422">
            <a:off x="7267602" y="2091689"/>
            <a:ext cx="4581452" cy="2662823"/>
          </a:xfrm>
          <a:prstGeom prst="snip2DiagRect">
            <a:avLst/>
          </a:prstGeom>
          <a:solidFill>
            <a:srgbClr val="FFFFFF">
              <a:shade val="85000"/>
            </a:srgbClr>
          </a:solidFill>
          <a:ln w="88900" cap="sq">
            <a:solidFill>
              <a:schemeClr val="tx1">
                <a:lumMod val="95000"/>
                <a:lumOff val="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5236" y="1051425"/>
            <a:ext cx="3250355" cy="2801806"/>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91436">
            <a:off x="6216538" y="3872022"/>
            <a:ext cx="3138311" cy="23537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60596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97018" y="2699174"/>
            <a:ext cx="5885873" cy="2906496"/>
          </a:xfrm>
          <a:prstGeom prst="rect">
            <a:avLst/>
          </a:prstGeom>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numCol="1" rtlCol="0" anchor="ctr"/>
          <a:lstStyle/>
          <a:p>
            <a:pPr algn="ctr"/>
            <a:endParaRPr lang="en-US"/>
          </a:p>
        </p:txBody>
      </p:sp>
      <p:sp>
        <p:nvSpPr>
          <p:cNvPr id="2" name="Title 1"/>
          <p:cNvSpPr>
            <a:spLocks noGrp="1"/>
          </p:cNvSpPr>
          <p:nvPr>
            <p:ph type="title"/>
          </p:nvPr>
        </p:nvSpPr>
        <p:spPr>
          <a:xfrm>
            <a:off x="822036" y="614506"/>
            <a:ext cx="10464799" cy="1325563"/>
          </a:xfrm>
        </p:spPr>
        <p:txBody>
          <a:bodyPr numCol="1">
            <a:normAutofit/>
          </a:bodyPr>
          <a:lstStyle/>
          <a:p>
            <a:pPr algn="ctr"/>
            <a:r>
              <a:rPr lang="en-US">
                <a:latin typeface="Franklin Gothic Heavy" panose="020B0903020102020204" pitchFamily="34" charset="0"/>
              </a:rPr>
              <a:t>Education Program </a:t>
            </a:r>
            <a:br>
              <a:rPr lang="en-US">
                <a:latin typeface="Franklin Gothic Heavy" panose="020B0903020102020204" pitchFamily="34" charset="0"/>
              </a:rPr>
            </a:br>
            <a:r>
              <a:rPr lang="en-US">
                <a:latin typeface="Franklin Gothic Heavy" panose="020B0903020102020204" pitchFamily="34" charset="0"/>
              </a:rPr>
              <a:t>Investment</a:t>
            </a:r>
            <a:endParaRPr lang="en-US"/>
          </a:p>
        </p:txBody>
      </p:sp>
      <p:sp>
        <p:nvSpPr>
          <p:cNvPr id="3" name="Content Placeholder 2"/>
          <p:cNvSpPr>
            <a:spLocks noGrp="1"/>
          </p:cNvSpPr>
          <p:nvPr>
            <p:ph sz="half" idx="1"/>
          </p:nvPr>
        </p:nvSpPr>
        <p:spPr>
          <a:xfrm>
            <a:off x="2957944" y="2841416"/>
            <a:ext cx="5624947" cy="2446201"/>
          </a:xfrm>
        </p:spPr>
        <p:txBody>
          <a:bodyPr numCol="1">
            <a:normAutofit lnSpcReduction="10000"/>
          </a:bodyPr>
          <a:lstStyle/>
          <a:p>
            <a:r>
              <a:rPr lang="en-US" b="1"/>
              <a:t>Online Registration</a:t>
            </a:r>
          </a:p>
          <a:p>
            <a:endParaRPr lang="en-US" b="1"/>
          </a:p>
          <a:p>
            <a:r>
              <a:rPr lang="en-US" b="1"/>
              <a:t>Payment Schedule</a:t>
            </a:r>
          </a:p>
          <a:p>
            <a:endParaRPr lang="en-US" b="1"/>
          </a:p>
          <a:p>
            <a:r>
              <a:rPr lang="en-US" b="1"/>
              <a:t>Insurance Options</a:t>
            </a:r>
          </a:p>
        </p:txBody>
      </p:sp>
      <p:sp>
        <p:nvSpPr>
          <p:cNvPr id="5" name="Footer Placeholder 4"/>
          <p:cNvSpPr>
            <a:spLocks noGrp="1"/>
          </p:cNvSpPr>
          <p:nvPr>
            <p:ph type="ftr" sz="quarter" idx="11"/>
          </p:nvPr>
        </p:nvSpPr>
        <p:spPr/>
        <p:txBody>
          <a:bodyPr numCol="1"/>
          <a:lstStyle/>
          <a:p>
            <a:r>
              <a:rPr lang="en-US"/>
              <a:t>American Christian Tours, Inc.®</a:t>
            </a:r>
          </a:p>
        </p:txBody>
      </p:sp>
    </p:spTree>
    <p:extLst>
      <p:ext uri="{BB962C8B-B14F-4D97-AF65-F5344CB8AC3E}">
        <p14:creationId xmlns:p14="http://schemas.microsoft.com/office/powerpoint/2010/main" val="3220838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Franklin Gothic Heavy" panose="020B0903020102020204" pitchFamily="34" charset="0"/>
              </a:rPr>
              <a:t>Fundraising Opportunities</a:t>
            </a:r>
            <a:endParaRPr lang="en-US"/>
          </a:p>
        </p:txBody>
      </p:sp>
      <p:sp>
        <p:nvSpPr>
          <p:cNvPr id="4" name="Footer Placeholder 3"/>
          <p:cNvSpPr>
            <a:spLocks noGrp="1"/>
          </p:cNvSpPr>
          <p:nvPr>
            <p:ph type="ftr" sz="quarter" idx="11"/>
          </p:nvPr>
        </p:nvSpPr>
        <p:spPr/>
        <p:txBody>
          <a:bodyPr/>
          <a:lstStyle/>
          <a:p>
            <a:r>
              <a:rPr lang="en-US"/>
              <a:t>American Christian Tours, Inc.®</a:t>
            </a:r>
          </a:p>
        </p:txBody>
      </p:sp>
    </p:spTree>
    <p:extLst>
      <p:ext uri="{BB962C8B-B14F-4D97-AF65-F5344CB8AC3E}">
        <p14:creationId xmlns:p14="http://schemas.microsoft.com/office/powerpoint/2010/main" val="2197575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331949"/>
            <a:ext cx="9144000" cy="985406"/>
          </a:xfrm>
        </p:spPr>
        <p:txBody>
          <a:bodyPr/>
          <a:lstStyle/>
          <a:p>
            <a:r>
              <a:rPr lang="en-US" dirty="0">
                <a:latin typeface="Franklin Gothic Heavy" panose="020B0903020102020204" pitchFamily="34" charset="0"/>
              </a:rPr>
              <a:t>What are others saying?</a:t>
            </a:r>
            <a:endParaRPr lang="en-US" dirty="0"/>
          </a:p>
        </p:txBody>
      </p:sp>
      <p:sp>
        <p:nvSpPr>
          <p:cNvPr id="4" name="Footer Placeholder 3"/>
          <p:cNvSpPr>
            <a:spLocks noGrp="1"/>
          </p:cNvSpPr>
          <p:nvPr>
            <p:ph type="ftr" sz="quarter" idx="11"/>
          </p:nvPr>
        </p:nvSpPr>
        <p:spPr/>
        <p:txBody>
          <a:bodyPr/>
          <a:lstStyle/>
          <a:p>
            <a:r>
              <a:rPr lang="en-US"/>
              <a:t>American Christian Tours, Inc.®</a:t>
            </a:r>
          </a:p>
        </p:txBody>
      </p:sp>
      <p:pic>
        <p:nvPicPr>
          <p:cNvPr id="5" name="Picture 4">
            <a:hlinkClick r:id="rId3"/>
            <a:extLst>
              <a:ext uri="{FF2B5EF4-FFF2-40B4-BE49-F238E27FC236}">
                <a16:creationId xmlns:a16="http://schemas.microsoft.com/office/drawing/2014/main" id="{01B50099-0D7F-8744-6B2C-385F09254536}"/>
              </a:ext>
            </a:extLst>
          </p:cNvPr>
          <p:cNvPicPr>
            <a:picLocks noChangeAspect="1"/>
          </p:cNvPicPr>
          <p:nvPr/>
        </p:nvPicPr>
        <p:blipFill>
          <a:blip r:embed="rId4"/>
          <a:stretch>
            <a:fillRect/>
          </a:stretch>
        </p:blipFill>
        <p:spPr>
          <a:xfrm>
            <a:off x="2170302" y="1800588"/>
            <a:ext cx="7851393" cy="4072529"/>
          </a:xfrm>
          <a:prstGeom prst="rect">
            <a:avLst/>
          </a:prstGeom>
        </p:spPr>
      </p:pic>
    </p:spTree>
    <p:extLst>
      <p:ext uri="{BB962C8B-B14F-4D97-AF65-F5344CB8AC3E}">
        <p14:creationId xmlns:p14="http://schemas.microsoft.com/office/powerpoint/2010/main" val="571482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atin typeface="Franklin Gothic Heavy" panose="020B0903020102020204" pitchFamily="34" charset="0"/>
              </a:rPr>
              <a:t>Questions &amp; Answers</a:t>
            </a:r>
            <a:endParaRPr lang="en-US"/>
          </a:p>
        </p:txBody>
      </p:sp>
      <p:sp>
        <p:nvSpPr>
          <p:cNvPr id="4" name="Footer Placeholder 3"/>
          <p:cNvSpPr>
            <a:spLocks noGrp="1"/>
          </p:cNvSpPr>
          <p:nvPr>
            <p:ph type="ftr" sz="quarter" idx="11"/>
          </p:nvPr>
        </p:nvSpPr>
        <p:spPr/>
        <p:txBody>
          <a:bodyPr/>
          <a:lstStyle/>
          <a:p>
            <a:r>
              <a:rPr lang="en-US"/>
              <a:t>American Christian Tours, Inc.®</a:t>
            </a:r>
          </a:p>
        </p:txBody>
      </p:sp>
    </p:spTree>
    <p:extLst>
      <p:ext uri="{BB962C8B-B14F-4D97-AF65-F5344CB8AC3E}">
        <p14:creationId xmlns:p14="http://schemas.microsoft.com/office/powerpoint/2010/main" val="2873341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4327" y="3326819"/>
            <a:ext cx="3648364" cy="955819"/>
          </a:xfrm>
        </p:spPr>
        <p:txBody>
          <a:bodyPr numCol="1">
            <a:normAutofit fontScale="90000"/>
          </a:bodyPr>
          <a:lstStyle/>
          <a:p>
            <a:r>
              <a:rPr lang="en-US" dirty="0">
                <a:latin typeface="Franklin Gothic Heavy" panose="020B0903020102020204" pitchFamily="34" charset="0"/>
              </a:rPr>
              <a:t>Let The Fun Begin!</a:t>
            </a:r>
            <a:endParaRPr lang="en-US" dirty="0"/>
          </a:p>
        </p:txBody>
      </p:sp>
      <p:sp>
        <p:nvSpPr>
          <p:cNvPr id="4" name="Footer Placeholder 3"/>
          <p:cNvSpPr>
            <a:spLocks noGrp="1"/>
          </p:cNvSpPr>
          <p:nvPr>
            <p:ph type="ftr" sz="quarter" idx="11"/>
          </p:nvPr>
        </p:nvSpPr>
        <p:spPr/>
        <p:txBody>
          <a:bodyPr numCol="1"/>
          <a:lstStyle/>
          <a:p>
            <a:r>
              <a:rPr lang="en-US"/>
              <a:t>American Christian Tours, Inc.®</a:t>
            </a:r>
          </a:p>
        </p:txBody>
      </p:sp>
      <p:pic>
        <p:nvPicPr>
          <p:cNvPr id="8" name="Picture 7" descr="A picture containing text&#10;&#10;Description automatically generated">
            <a:extLst>
              <a:ext uri="{FF2B5EF4-FFF2-40B4-BE49-F238E27FC236}">
                <a16:creationId xmlns:a16="http://schemas.microsoft.com/office/drawing/2014/main" id="{92D9A26B-DA4A-43D3-8664-1590E135F470}"/>
              </a:ext>
            </a:extLst>
          </p:cNvPr>
          <p:cNvPicPr>
            <a:picLocks noChangeAspect="1"/>
          </p:cNvPicPr>
          <p:nvPr/>
        </p:nvPicPr>
        <p:blipFill rotWithShape="1">
          <a:blip r:embed="rId3">
            <a:extLst>
              <a:ext uri="{28A0092B-C50C-407E-A947-70E740481C1C}">
                <a14:useLocalDpi xmlns:a14="http://schemas.microsoft.com/office/drawing/2010/main" val="0"/>
              </a:ext>
            </a:extLst>
          </a:blip>
          <a:srcRect l="757" r="3955"/>
          <a:stretch/>
        </p:blipFill>
        <p:spPr>
          <a:xfrm rot="785987">
            <a:off x="4629533" y="472403"/>
            <a:ext cx="3626574" cy="5771631"/>
          </a:xfrm>
          <a:prstGeom prst="rect">
            <a:avLst/>
          </a:prstGeom>
          <a:effectLst>
            <a:outerShdw blurRad="88900" dist="38100" dir="2700000" sx="101000" sy="101000" algn="tl" rotWithShape="0">
              <a:prstClr val="black">
                <a:alpha val="40000"/>
              </a:prstClr>
            </a:outerShdw>
          </a:effectLst>
        </p:spPr>
      </p:pic>
      <p:pic>
        <p:nvPicPr>
          <p:cNvPr id="6" name="Picture 5" descr="Graphical user interface&#10;&#10;Description automatically generated">
            <a:extLst>
              <a:ext uri="{FF2B5EF4-FFF2-40B4-BE49-F238E27FC236}">
                <a16:creationId xmlns:a16="http://schemas.microsoft.com/office/drawing/2014/main" id="{507EA90B-5215-461F-A7C5-42220597EF1F}"/>
              </a:ext>
            </a:extLst>
          </p:cNvPr>
          <p:cNvPicPr>
            <a:picLocks noChangeAspect="1"/>
          </p:cNvPicPr>
          <p:nvPr/>
        </p:nvPicPr>
        <p:blipFill rotWithShape="1">
          <a:blip r:embed="rId4">
            <a:extLst>
              <a:ext uri="{28A0092B-C50C-407E-A947-70E740481C1C}">
                <a14:useLocalDpi xmlns:a14="http://schemas.microsoft.com/office/drawing/2010/main" val="0"/>
              </a:ext>
            </a:extLst>
          </a:blip>
          <a:srcRect l="9528" t="4159" r="8360" b="4267"/>
          <a:stretch/>
        </p:blipFill>
        <p:spPr>
          <a:xfrm rot="21069451">
            <a:off x="835574" y="463521"/>
            <a:ext cx="3562915" cy="5960207"/>
          </a:xfrm>
          <a:prstGeom prst="rect">
            <a:avLst/>
          </a:prstGeom>
          <a:effectLst>
            <a:outerShdw blurRad="88900" dist="38100" dir="2700000" sx="101000" sy="101000" algn="tl" rotWithShape="0">
              <a:prstClr val="black">
                <a:alpha val="40000"/>
              </a:prstClr>
            </a:outerShdw>
          </a:effectLst>
        </p:spPr>
      </p:pic>
    </p:spTree>
    <p:extLst>
      <p:ext uri="{BB962C8B-B14F-4D97-AF65-F5344CB8AC3E}">
        <p14:creationId xmlns:p14="http://schemas.microsoft.com/office/powerpoint/2010/main" val="1879503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9F3EC7-2C0B-40FE-A67E-4A1F52A7EF68}"/>
              </a:ext>
            </a:extLst>
          </p:cNvPr>
          <p:cNvSpPr/>
          <p:nvPr/>
        </p:nvSpPr>
        <p:spPr>
          <a:xfrm>
            <a:off x="6016549" y="1452177"/>
            <a:ext cx="4686302" cy="26880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5117B216-9262-52DE-20D1-577C0C86DE8B}"/>
              </a:ext>
            </a:extLst>
          </p:cNvPr>
          <p:cNvPicPr>
            <a:picLocks noChangeAspect="1"/>
          </p:cNvPicPr>
          <p:nvPr/>
        </p:nvPicPr>
        <p:blipFill>
          <a:blip r:embed="rId3"/>
          <a:stretch>
            <a:fillRect/>
          </a:stretch>
        </p:blipFill>
        <p:spPr>
          <a:xfrm>
            <a:off x="6536681" y="2515318"/>
            <a:ext cx="3785578" cy="2077551"/>
          </a:xfrm>
          <a:prstGeom prst="rect">
            <a:avLst/>
          </a:prstGeom>
        </p:spPr>
      </p:pic>
      <p:sp>
        <p:nvSpPr>
          <p:cNvPr id="11" name="Rectangle 10">
            <a:extLst>
              <a:ext uri="{FF2B5EF4-FFF2-40B4-BE49-F238E27FC236}">
                <a16:creationId xmlns:a16="http://schemas.microsoft.com/office/drawing/2014/main" id="{77958716-84A7-4655-B15E-B6D0DD77E0A5}"/>
              </a:ext>
            </a:extLst>
          </p:cNvPr>
          <p:cNvSpPr/>
          <p:nvPr/>
        </p:nvSpPr>
        <p:spPr>
          <a:xfrm>
            <a:off x="767441" y="1450722"/>
            <a:ext cx="4686302" cy="268809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697B4AD-6969-493B-B38B-A409BBBC267D}"/>
              </a:ext>
            </a:extLst>
          </p:cNvPr>
          <p:cNvSpPr>
            <a:spLocks noGrp="1"/>
          </p:cNvSpPr>
          <p:nvPr>
            <p:ph sz="half" idx="2"/>
          </p:nvPr>
        </p:nvSpPr>
        <p:spPr>
          <a:xfrm>
            <a:off x="6172200" y="1598584"/>
            <a:ext cx="5181600" cy="4261077"/>
          </a:xfrm>
        </p:spPr>
        <p:txBody>
          <a:bodyPr/>
          <a:lstStyle/>
          <a:p>
            <a:pPr marL="0" indent="0">
              <a:buNone/>
            </a:pPr>
            <a:r>
              <a:rPr lang="en-US" dirty="0"/>
              <a:t>That will bring you to our registration page.</a:t>
            </a:r>
          </a:p>
        </p:txBody>
      </p:sp>
      <p:sp>
        <p:nvSpPr>
          <p:cNvPr id="5" name="Footer Placeholder 4">
            <a:extLst>
              <a:ext uri="{FF2B5EF4-FFF2-40B4-BE49-F238E27FC236}">
                <a16:creationId xmlns:a16="http://schemas.microsoft.com/office/drawing/2014/main" id="{330BDCB7-76DD-4526-86C2-95B550717EED}"/>
              </a:ext>
            </a:extLst>
          </p:cNvPr>
          <p:cNvSpPr>
            <a:spLocks noGrp="1"/>
          </p:cNvSpPr>
          <p:nvPr>
            <p:ph type="ftr" sz="quarter" idx="11"/>
          </p:nvPr>
        </p:nvSpPr>
        <p:spPr>
          <a:xfrm>
            <a:off x="3959149" y="6567460"/>
            <a:ext cx="4114800" cy="365125"/>
          </a:xfrm>
        </p:spPr>
        <p:txBody>
          <a:bodyPr/>
          <a:lstStyle/>
          <a:p>
            <a:r>
              <a:rPr lang="en-US" dirty="0"/>
              <a:t>American Christian Tours, Inc.®</a:t>
            </a:r>
          </a:p>
        </p:txBody>
      </p:sp>
      <p:sp>
        <p:nvSpPr>
          <p:cNvPr id="6" name="Title 1">
            <a:extLst>
              <a:ext uri="{FF2B5EF4-FFF2-40B4-BE49-F238E27FC236}">
                <a16:creationId xmlns:a16="http://schemas.microsoft.com/office/drawing/2014/main" id="{741149B2-67F2-4ECD-BCCE-EF848A9C2F20}"/>
              </a:ext>
            </a:extLst>
          </p:cNvPr>
          <p:cNvSpPr txBox="1">
            <a:spLocks/>
          </p:cNvSpPr>
          <p:nvPr/>
        </p:nvSpPr>
        <p:spPr>
          <a:xfrm>
            <a:off x="1600200" y="681037"/>
            <a:ext cx="9144000" cy="7032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Franklin Gothic Heavy"/>
              </a:rPr>
              <a:t>Let's Register Online!</a:t>
            </a:r>
          </a:p>
        </p:txBody>
      </p:sp>
      <p:sp>
        <p:nvSpPr>
          <p:cNvPr id="9" name="TextBox 8">
            <a:extLst>
              <a:ext uri="{FF2B5EF4-FFF2-40B4-BE49-F238E27FC236}">
                <a16:creationId xmlns:a16="http://schemas.microsoft.com/office/drawing/2014/main" id="{5D6EEEF8-A548-4E81-BAEE-3617DD487F3F}"/>
              </a:ext>
            </a:extLst>
          </p:cNvPr>
          <p:cNvSpPr txBox="1"/>
          <p:nvPr/>
        </p:nvSpPr>
        <p:spPr>
          <a:xfrm>
            <a:off x="767441" y="1633360"/>
            <a:ext cx="4501245" cy="2246769"/>
          </a:xfrm>
          <a:prstGeom prst="rect">
            <a:avLst/>
          </a:prstGeom>
          <a:noFill/>
        </p:spPr>
        <p:txBody>
          <a:bodyPr wrap="square" lIns="91440" tIns="45720" rIns="91440" bIns="45720" rtlCol="0" anchor="t">
            <a:spAutoFit/>
          </a:bodyPr>
          <a:lstStyle/>
          <a:p>
            <a:r>
              <a:rPr lang="en-US" sz="2800" dirty="0"/>
              <a:t>Visit:  </a:t>
            </a:r>
            <a:br>
              <a:rPr lang="en-US" sz="2800" dirty="0"/>
            </a:br>
            <a:r>
              <a:rPr lang="en-US" sz="2800" dirty="0">
                <a:hlinkClick r:id="rId4"/>
              </a:rPr>
              <a:t>https://www.acts-tours.com</a:t>
            </a:r>
            <a:endParaRPr lang="en-US" sz="2800" dirty="0"/>
          </a:p>
          <a:p>
            <a:endParaRPr lang="en-US" sz="2800" dirty="0"/>
          </a:p>
          <a:p>
            <a:r>
              <a:rPr lang="en-US" sz="2800" dirty="0"/>
              <a:t>Click on the yellow </a:t>
            </a:r>
          </a:p>
          <a:p>
            <a:r>
              <a:rPr lang="en-US" sz="2800" dirty="0"/>
              <a:t>LOG-IN/REGISTER button</a:t>
            </a:r>
          </a:p>
        </p:txBody>
      </p:sp>
      <p:sp>
        <p:nvSpPr>
          <p:cNvPr id="17" name="Arrow: Down 16">
            <a:extLst>
              <a:ext uri="{FF2B5EF4-FFF2-40B4-BE49-F238E27FC236}">
                <a16:creationId xmlns:a16="http://schemas.microsoft.com/office/drawing/2014/main" id="{E79579F5-DC45-4181-82C9-678D991D8672}"/>
              </a:ext>
            </a:extLst>
          </p:cNvPr>
          <p:cNvSpPr/>
          <p:nvPr/>
        </p:nvSpPr>
        <p:spPr>
          <a:xfrm rot="13620000">
            <a:off x="7633507" y="4296334"/>
            <a:ext cx="310203" cy="105963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A4D7AAA-9438-4E4D-8A92-85515345E42E}"/>
              </a:ext>
            </a:extLst>
          </p:cNvPr>
          <p:cNvSpPr/>
          <p:nvPr/>
        </p:nvSpPr>
        <p:spPr>
          <a:xfrm>
            <a:off x="6202859" y="4655387"/>
            <a:ext cx="2985199" cy="1849804"/>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812898E-5AD1-B9D1-C6B1-3E1A2E35B68C}"/>
              </a:ext>
            </a:extLst>
          </p:cNvPr>
          <p:cNvPicPr>
            <a:picLocks noChangeAspect="1"/>
          </p:cNvPicPr>
          <p:nvPr/>
        </p:nvPicPr>
        <p:blipFill>
          <a:blip r:embed="rId5"/>
          <a:stretch>
            <a:fillRect/>
          </a:stretch>
        </p:blipFill>
        <p:spPr>
          <a:xfrm>
            <a:off x="312465" y="4300834"/>
            <a:ext cx="5141278" cy="2055516"/>
          </a:xfrm>
          <a:prstGeom prst="rect">
            <a:avLst/>
          </a:prstGeom>
        </p:spPr>
      </p:pic>
      <p:sp>
        <p:nvSpPr>
          <p:cNvPr id="10" name="Arrow: Down 9">
            <a:extLst>
              <a:ext uri="{FF2B5EF4-FFF2-40B4-BE49-F238E27FC236}">
                <a16:creationId xmlns:a16="http://schemas.microsoft.com/office/drawing/2014/main" id="{E508E489-2C8D-4C5B-8390-93BABE3220D3}"/>
              </a:ext>
            </a:extLst>
          </p:cNvPr>
          <p:cNvSpPr/>
          <p:nvPr/>
        </p:nvSpPr>
        <p:spPr>
          <a:xfrm rot="18896949">
            <a:off x="4264642" y="3951867"/>
            <a:ext cx="443593" cy="73776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5EDD596-263C-422B-A04C-53F556C47608}"/>
              </a:ext>
            </a:extLst>
          </p:cNvPr>
          <p:cNvSpPr txBox="1"/>
          <p:nvPr/>
        </p:nvSpPr>
        <p:spPr>
          <a:xfrm>
            <a:off x="6176297" y="4655138"/>
            <a:ext cx="3038322" cy="1631216"/>
          </a:xfrm>
          <a:prstGeom prst="rect">
            <a:avLst/>
          </a:prstGeom>
          <a:noFill/>
        </p:spPr>
        <p:txBody>
          <a:bodyPr wrap="square" rtlCol="0">
            <a:spAutoFit/>
          </a:bodyPr>
          <a:lstStyle/>
          <a:p>
            <a:pPr algn="ctr"/>
            <a:r>
              <a:rPr lang="en-US" sz="2000" b="1" dirty="0"/>
              <a:t>Choose</a:t>
            </a:r>
            <a:br>
              <a:rPr lang="en-US" sz="2000" b="1" dirty="0"/>
            </a:br>
            <a:r>
              <a:rPr lang="en-US" sz="2000" b="1" dirty="0"/>
              <a:t>“View Program &amp; Register”</a:t>
            </a:r>
          </a:p>
          <a:p>
            <a:pPr algn="ctr"/>
            <a:r>
              <a:rPr lang="en-US" sz="2000" b="1" dirty="0"/>
              <a:t>If this is your first time traveling with ACTS</a:t>
            </a:r>
          </a:p>
        </p:txBody>
      </p:sp>
    </p:spTree>
    <p:extLst>
      <p:ext uri="{BB962C8B-B14F-4D97-AF65-F5344CB8AC3E}">
        <p14:creationId xmlns:p14="http://schemas.microsoft.com/office/powerpoint/2010/main" val="18525662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8486B08-E4A5-47BF-9E7E-60F9F710B269}"/>
              </a:ext>
            </a:extLst>
          </p:cNvPr>
          <p:cNvSpPr>
            <a:spLocks noGrp="1"/>
          </p:cNvSpPr>
          <p:nvPr>
            <p:ph type="ftr" sz="quarter" idx="11"/>
          </p:nvPr>
        </p:nvSpPr>
        <p:spPr/>
        <p:txBody>
          <a:bodyPr/>
          <a:lstStyle/>
          <a:p>
            <a:r>
              <a:rPr lang="en-US"/>
              <a:t>American Christian Tours, Inc.®</a:t>
            </a:r>
          </a:p>
        </p:txBody>
      </p:sp>
      <p:sp>
        <p:nvSpPr>
          <p:cNvPr id="11" name="Title 1">
            <a:extLst>
              <a:ext uri="{FF2B5EF4-FFF2-40B4-BE49-F238E27FC236}">
                <a16:creationId xmlns:a16="http://schemas.microsoft.com/office/drawing/2014/main" id="{717C0611-926D-4A9C-A931-67A713383E20}"/>
              </a:ext>
            </a:extLst>
          </p:cNvPr>
          <p:cNvSpPr txBox="1">
            <a:spLocks noGrp="1"/>
          </p:cNvSpPr>
          <p:nvPr>
            <p:ph type="title"/>
          </p:nvPr>
        </p:nvSpPr>
        <p:spPr>
          <a:xfrm>
            <a:off x="3399971" y="373684"/>
            <a:ext cx="4886098" cy="16002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atin typeface="Franklin Gothic Heavy" panose="020B0903020102020204" pitchFamily="34" charset="0"/>
              </a:rPr>
              <a:t>Registering Online Continued</a:t>
            </a:r>
            <a:endParaRPr lang="en-US"/>
          </a:p>
        </p:txBody>
      </p:sp>
      <p:sp>
        <p:nvSpPr>
          <p:cNvPr id="12" name="Rectangle 11">
            <a:extLst>
              <a:ext uri="{FF2B5EF4-FFF2-40B4-BE49-F238E27FC236}">
                <a16:creationId xmlns:a16="http://schemas.microsoft.com/office/drawing/2014/main" id="{03561667-A3F1-4BE1-8BF6-5427AE0F2473}"/>
              </a:ext>
            </a:extLst>
          </p:cNvPr>
          <p:cNvSpPr/>
          <p:nvPr/>
        </p:nvSpPr>
        <p:spPr>
          <a:xfrm>
            <a:off x="452218" y="1884151"/>
            <a:ext cx="4686302" cy="405254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876FAB65-C0B3-43AA-B62B-37BAF66AA4CC}"/>
              </a:ext>
            </a:extLst>
          </p:cNvPr>
          <p:cNvSpPr txBox="1"/>
          <p:nvPr/>
        </p:nvSpPr>
        <p:spPr>
          <a:xfrm>
            <a:off x="518479" y="2236485"/>
            <a:ext cx="4542747" cy="3477875"/>
          </a:xfrm>
          <a:prstGeom prst="rect">
            <a:avLst/>
          </a:prstGeom>
          <a:noFill/>
        </p:spPr>
        <p:txBody>
          <a:bodyPr wrap="square" lIns="91440" tIns="45720" rIns="91440" bIns="45720" rtlCol="0" anchor="t">
            <a:spAutoFit/>
          </a:bodyPr>
          <a:lstStyle/>
          <a:p>
            <a:r>
              <a:rPr lang="en-US" sz="2800" b="1" dirty="0"/>
              <a:t>First, Create an Account!</a:t>
            </a:r>
            <a:endParaRPr lang="en-US" sz="2800" b="1" dirty="0">
              <a:cs typeface="Calibri"/>
            </a:endParaRPr>
          </a:p>
          <a:p>
            <a:endParaRPr lang="en-US" sz="2400" dirty="0">
              <a:cs typeface="Calibri"/>
            </a:endParaRPr>
          </a:p>
          <a:p>
            <a:r>
              <a:rPr lang="en-US" sz="2400" dirty="0"/>
              <a:t>You may modify the account contact name, address, email, and password in the future.</a:t>
            </a:r>
            <a:endParaRPr lang="en-US" sz="2400" dirty="0">
              <a:cs typeface="Calibri"/>
            </a:endParaRPr>
          </a:p>
          <a:p>
            <a:endParaRPr lang="en-US" sz="2400" dirty="0">
              <a:cs typeface="Calibri"/>
            </a:endParaRPr>
          </a:p>
          <a:p>
            <a:r>
              <a:rPr lang="en-US" sz="2400" dirty="0">
                <a:cs typeface="Calibri"/>
              </a:rPr>
              <a:t>Once your account is created, select "Make a New Reservation" to start your adventure!</a:t>
            </a:r>
          </a:p>
        </p:txBody>
      </p:sp>
      <p:sp>
        <p:nvSpPr>
          <p:cNvPr id="14" name="Arrow: Down 13">
            <a:extLst>
              <a:ext uri="{FF2B5EF4-FFF2-40B4-BE49-F238E27FC236}">
                <a16:creationId xmlns:a16="http://schemas.microsoft.com/office/drawing/2014/main" id="{88035FCC-F7EE-43C4-BA8D-D1D6928AEA56}"/>
              </a:ext>
            </a:extLst>
          </p:cNvPr>
          <p:cNvSpPr/>
          <p:nvPr/>
        </p:nvSpPr>
        <p:spPr>
          <a:xfrm rot="18044007">
            <a:off x="5122943" y="2476956"/>
            <a:ext cx="443593" cy="107910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1791C8-1BAE-6E26-0B89-242BBC830B22}"/>
              </a:ext>
            </a:extLst>
          </p:cNvPr>
          <p:cNvPicPr>
            <a:picLocks noChangeAspect="1"/>
          </p:cNvPicPr>
          <p:nvPr/>
        </p:nvPicPr>
        <p:blipFill>
          <a:blip r:embed="rId3"/>
          <a:srcRect l="3717" r="2891" b="5486"/>
          <a:stretch>
            <a:fillRect/>
          </a:stretch>
        </p:blipFill>
        <p:spPr>
          <a:xfrm>
            <a:off x="6439711" y="1884151"/>
            <a:ext cx="4260715" cy="3830209"/>
          </a:xfrm>
          <a:prstGeom prst="rect">
            <a:avLst/>
          </a:prstGeom>
        </p:spPr>
      </p:pic>
    </p:spTree>
    <p:extLst>
      <p:ext uri="{BB962C8B-B14F-4D97-AF65-F5344CB8AC3E}">
        <p14:creationId xmlns:p14="http://schemas.microsoft.com/office/powerpoint/2010/main" val="3015082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9249" y="0"/>
            <a:ext cx="11636828" cy="8397551"/>
          </a:xfrm>
          <a:prstGeom prst="rect">
            <a:avLst/>
          </a:prstGeom>
          <a:effectLst>
            <a:outerShdw blurRad="50800" dist="38100" dir="2700000" algn="tl" rotWithShape="0">
              <a:prstClr val="black">
                <a:alpha val="40000"/>
              </a:prstClr>
            </a:outerShdw>
          </a:effectLst>
        </p:spPr>
      </p:pic>
      <p:sp>
        <p:nvSpPr>
          <p:cNvPr id="2" name="Title 1"/>
          <p:cNvSpPr>
            <a:spLocks noGrp="1"/>
          </p:cNvSpPr>
          <p:nvPr>
            <p:ph type="ctrTitle"/>
          </p:nvPr>
        </p:nvSpPr>
        <p:spPr>
          <a:xfrm>
            <a:off x="1516965" y="3114771"/>
            <a:ext cx="8994710" cy="1084004"/>
          </a:xfrm>
        </p:spPr>
        <p:txBody>
          <a:bodyPr>
            <a:normAutofit fontScale="90000"/>
          </a:bodyPr>
          <a:lstStyle/>
          <a:p>
            <a:r>
              <a:rPr lang="en-US" sz="3600">
                <a:solidFill>
                  <a:schemeClr val="bg1"/>
                </a:solidFill>
                <a:latin typeface="Franklin Gothic Demi" panose="020B0703020102020204" pitchFamily="34" charset="0"/>
              </a:rPr>
              <a:t>Thank You For Attending!</a:t>
            </a:r>
            <a:br>
              <a:rPr lang="en-US">
                <a:solidFill>
                  <a:schemeClr val="bg1"/>
                </a:solidFill>
                <a:latin typeface="Franklin Gothic Demi" panose="020B0703020102020204" pitchFamily="34" charset="0"/>
              </a:rPr>
            </a:br>
            <a:r>
              <a:rPr lang="en-US">
                <a:solidFill>
                  <a:schemeClr val="bg1"/>
                </a:solidFill>
                <a:latin typeface="Franklin Gothic Demi" panose="020B0703020102020204" pitchFamily="34" charset="0"/>
              </a:rPr>
              <a:t>Let’s Have A Great Trip!</a:t>
            </a:r>
            <a:br>
              <a:rPr lang="en-US" sz="3600">
                <a:solidFill>
                  <a:schemeClr val="bg1"/>
                </a:solidFill>
                <a:latin typeface="Franklin Gothic Demi" panose="020B0703020102020204" pitchFamily="34" charset="0"/>
              </a:rPr>
            </a:br>
            <a:endParaRPr lang="en-US" sz="3600">
              <a:solidFill>
                <a:schemeClr val="bg1"/>
              </a:solidFill>
              <a:latin typeface="Franklin Gothic Demi" panose="020B0703020102020204" pitchFamily="34" charset="0"/>
            </a:endParaRPr>
          </a:p>
        </p:txBody>
      </p:sp>
      <p:sp>
        <p:nvSpPr>
          <p:cNvPr id="6" name="Footer Placeholder 5"/>
          <p:cNvSpPr>
            <a:spLocks noGrp="1"/>
          </p:cNvSpPr>
          <p:nvPr>
            <p:ph type="ftr" sz="quarter" idx="11"/>
          </p:nvPr>
        </p:nvSpPr>
        <p:spPr/>
        <p:txBody>
          <a:bodyPr/>
          <a:lstStyle/>
          <a:p>
            <a:r>
              <a:rPr lang="en-US"/>
              <a:t>American Christian Tours, Inc.®</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02786" y="837521"/>
            <a:ext cx="1023069" cy="608726"/>
          </a:xfrm>
          <a:prstGeom prst="rect">
            <a:avLst/>
          </a:prstGeom>
        </p:spPr>
      </p:pic>
    </p:spTree>
    <p:extLst>
      <p:ext uri="{BB962C8B-B14F-4D97-AF65-F5344CB8AC3E}">
        <p14:creationId xmlns:p14="http://schemas.microsoft.com/office/powerpoint/2010/main" val="3917960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numCol="1"/>
          <a:lstStyle/>
          <a:p>
            <a:r>
              <a:rPr lang="en-US"/>
              <a:t>American Christian Tours, Inc.®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51231"/>
            <a:ext cx="8792766" cy="624967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080327" y="1231513"/>
            <a:ext cx="7524750" cy="923330"/>
          </a:xfrm>
          <a:prstGeom prst="rect">
            <a:avLst/>
          </a:prstGeom>
          <a:noFill/>
        </p:spPr>
        <p:txBody>
          <a:bodyPr wrap="square" numCol="1" rtlCol="0">
            <a:spAutoFit/>
          </a:bodyPr>
          <a:lstStyle/>
          <a:p>
            <a:r>
              <a:rPr lang="en-US" sz="5400">
                <a:solidFill>
                  <a:schemeClr val="bg1"/>
                </a:solidFill>
                <a:latin typeface="appleberry" pitchFamily="2" charset="0"/>
              </a:rPr>
              <a:t>Our Team</a:t>
            </a:r>
          </a:p>
        </p:txBody>
      </p:sp>
      <p:sp>
        <p:nvSpPr>
          <p:cNvPr id="7" name="TextBox 6"/>
          <p:cNvSpPr txBox="1"/>
          <p:nvPr/>
        </p:nvSpPr>
        <p:spPr>
          <a:xfrm>
            <a:off x="1615439" y="2154843"/>
            <a:ext cx="7099415" cy="2400657"/>
          </a:xfrm>
          <a:prstGeom prst="rect">
            <a:avLst/>
          </a:prstGeom>
          <a:noFill/>
        </p:spPr>
        <p:txBody>
          <a:bodyPr wrap="square" numCol="1" rtlCol="0">
            <a:spAutoFit/>
          </a:bodyPr>
          <a:lstStyle/>
          <a:p>
            <a:endParaRPr lang="en-US" sz="4400" baseline="0"/>
          </a:p>
          <a:p>
            <a:r>
              <a:rPr lang="en-US" sz="4400" b="1" i="1" baseline="30000">
                <a:solidFill>
                  <a:schemeClr val="bg1"/>
                </a:solidFill>
                <a:latin typeface="Franklin Gothic Medium" panose="020B0603020102020204" pitchFamily="34" charset="0"/>
              </a:rPr>
              <a:t>- Education Program Leaders </a:t>
            </a:r>
            <a:br>
              <a:rPr lang="en-US" sz="4400" b="1" baseline="30000">
                <a:solidFill>
                  <a:schemeClr val="bg1"/>
                </a:solidFill>
                <a:latin typeface="Franklin Gothic Medium" panose="020B0603020102020204" pitchFamily="34" charset="0"/>
              </a:rPr>
            </a:br>
            <a:br>
              <a:rPr lang="en-US" sz="4400" b="1" i="1" baseline="30000">
                <a:solidFill>
                  <a:schemeClr val="bg1"/>
                </a:solidFill>
                <a:latin typeface="Franklin Gothic Medium" panose="020B0603020102020204" pitchFamily="34" charset="0"/>
              </a:rPr>
            </a:br>
            <a:r>
              <a:rPr lang="en-US" sz="4400" b="1" i="1" baseline="30000">
                <a:solidFill>
                  <a:schemeClr val="bg1"/>
                </a:solidFill>
                <a:latin typeface="Franklin Gothic Medium" panose="020B0603020102020204" pitchFamily="34" charset="0"/>
              </a:rPr>
              <a:t>- Office Staff </a:t>
            </a:r>
          </a:p>
          <a:p>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48752" y="274326"/>
            <a:ext cx="3624693" cy="2401359"/>
          </a:xfrm>
          <a:prstGeom prst="ellipse">
            <a:avLst/>
          </a:prstGeom>
          <a:ln w="63500" cap="rnd">
            <a:solidFill>
              <a:schemeClr val="tx1"/>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10650" y="2460294"/>
            <a:ext cx="2667000" cy="3082417"/>
          </a:xfrm>
          <a:prstGeom prst="round2DiagRect">
            <a:avLst>
              <a:gd name="adj1" fmla="val 16667"/>
              <a:gd name="adj2" fmla="val 0"/>
            </a:avLst>
          </a:prstGeom>
          <a:ln w="88900" cap="sq">
            <a:solidFill>
              <a:srgbClr val="FFFFFF"/>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6264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numCol="1"/>
          <a:lstStyle/>
          <a:p>
            <a:r>
              <a:rPr lang="en-US"/>
              <a:t>American Christian Tours, Inc.®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1342" y="136525"/>
            <a:ext cx="8792766" cy="624967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095350" y="888031"/>
            <a:ext cx="7524750" cy="923330"/>
          </a:xfrm>
          <a:prstGeom prst="rect">
            <a:avLst/>
          </a:prstGeom>
          <a:noFill/>
        </p:spPr>
        <p:txBody>
          <a:bodyPr wrap="square" numCol="1" rtlCol="0">
            <a:spAutoFit/>
          </a:bodyPr>
          <a:lstStyle/>
          <a:p>
            <a:r>
              <a:rPr lang="en-US" sz="5400">
                <a:solidFill>
                  <a:schemeClr val="bg1"/>
                </a:solidFill>
                <a:latin typeface="appleberry" pitchFamily="2" charset="0"/>
              </a:rPr>
              <a:t>Our Programs</a:t>
            </a:r>
          </a:p>
        </p:txBody>
      </p:sp>
      <p:sp>
        <p:nvSpPr>
          <p:cNvPr id="7" name="TextBox 6"/>
          <p:cNvSpPr txBox="1"/>
          <p:nvPr/>
        </p:nvSpPr>
        <p:spPr>
          <a:xfrm>
            <a:off x="4499649" y="2500747"/>
            <a:ext cx="4433847" cy="1723549"/>
          </a:xfrm>
          <a:prstGeom prst="rect">
            <a:avLst/>
          </a:prstGeom>
          <a:noFill/>
        </p:spPr>
        <p:txBody>
          <a:bodyPr wrap="square" numCol="1" rtlCol="0">
            <a:spAutoFit/>
          </a:bodyPr>
          <a:lstStyle/>
          <a:p>
            <a:r>
              <a:rPr lang="en-US" sz="4400" b="1" i="1" baseline="30000" dirty="0">
                <a:solidFill>
                  <a:schemeClr val="bg1"/>
                </a:solidFill>
                <a:latin typeface="Franklin Gothic Medium" panose="020B0603020102020204" pitchFamily="34" charset="0"/>
              </a:rPr>
              <a:t>- The Big Idea</a:t>
            </a:r>
            <a:br>
              <a:rPr lang="en-US" sz="4400" b="1" baseline="30000" dirty="0">
                <a:solidFill>
                  <a:schemeClr val="bg1"/>
                </a:solidFill>
                <a:latin typeface="Franklin Gothic Medium" panose="020B0603020102020204" pitchFamily="34" charset="0"/>
              </a:rPr>
            </a:br>
            <a:endParaRPr lang="en-US" sz="4400" i="1" baseline="30000" dirty="0">
              <a:solidFill>
                <a:schemeClr val="bg1"/>
              </a:solidFill>
              <a:latin typeface="Franklin Gothic Medium" panose="020B0603020102020204" pitchFamily="34" charset="0"/>
            </a:endParaRPr>
          </a:p>
          <a:p>
            <a:r>
              <a:rPr lang="en-US" sz="4400" i="1" baseline="30000" dirty="0">
                <a:solidFill>
                  <a:schemeClr val="bg1"/>
                </a:solidFill>
                <a:latin typeface="Franklin Gothic Medium" panose="020B0603020102020204" pitchFamily="34" charset="0"/>
              </a:rPr>
              <a:t>- </a:t>
            </a:r>
            <a:r>
              <a:rPr lang="en-US" sz="4400" b="1" i="1" baseline="30000" dirty="0">
                <a:solidFill>
                  <a:schemeClr val="bg1"/>
                </a:solidFill>
                <a:latin typeface="Franklin Gothic Medium" panose="020B0603020102020204" pitchFamily="34" charset="0"/>
              </a:rPr>
              <a:t>Student Travel Journals</a:t>
            </a:r>
            <a:br>
              <a:rPr lang="en-US" sz="3600" b="1" baseline="30000" dirty="0">
                <a:solidFill>
                  <a:schemeClr val="bg1"/>
                </a:solidFill>
                <a:latin typeface="Franklin Gothic Medium" panose="020B0603020102020204" pitchFamily="34" charset="0"/>
              </a:rPr>
            </a:br>
            <a:endParaRPr lang="en-US" dirty="0"/>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1161" y="296140"/>
            <a:ext cx="2606489" cy="40282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6" name="Picture 2">
            <a:extLst>
              <a:ext uri="{FF2B5EF4-FFF2-40B4-BE49-F238E27FC236}">
                <a16:creationId xmlns:a16="http://schemas.microsoft.com/office/drawing/2014/main" id="{9EA33E24-B765-79D6-3046-2A6BD9DD5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97346">
            <a:off x="1901640" y="1911606"/>
            <a:ext cx="2438400"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89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numCol="1"/>
          <a:lstStyle/>
          <a:p>
            <a:r>
              <a:rPr lang="en-US"/>
              <a:t>American Christian Tours, Inc.®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06672"/>
            <a:ext cx="8792766" cy="624967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046922" y="828675"/>
            <a:ext cx="7649403" cy="1754326"/>
          </a:xfrm>
          <a:prstGeom prst="rect">
            <a:avLst/>
          </a:prstGeom>
          <a:noFill/>
        </p:spPr>
        <p:txBody>
          <a:bodyPr wrap="square" numCol="1" rtlCol="0">
            <a:spAutoFit/>
          </a:bodyPr>
          <a:lstStyle/>
          <a:p>
            <a:pPr algn="ctr"/>
            <a:r>
              <a:rPr lang="en-US" sz="5400">
                <a:solidFill>
                  <a:schemeClr val="bg1"/>
                </a:solidFill>
                <a:latin typeface="appleberry" pitchFamily="2" charset="0"/>
              </a:rPr>
              <a:t>Unmatched Financial Protection</a:t>
            </a:r>
          </a:p>
        </p:txBody>
      </p:sp>
      <p:sp>
        <p:nvSpPr>
          <p:cNvPr id="7" name="TextBox 6"/>
          <p:cNvSpPr txBox="1"/>
          <p:nvPr/>
        </p:nvSpPr>
        <p:spPr>
          <a:xfrm>
            <a:off x="1171575" y="1607354"/>
            <a:ext cx="7524750" cy="369332"/>
          </a:xfrm>
          <a:prstGeom prst="rect">
            <a:avLst/>
          </a:prstGeom>
          <a:noFill/>
        </p:spPr>
        <p:txBody>
          <a:bodyPr wrap="square" numCol="1" rtlCol="0">
            <a:spAutoFit/>
          </a:bodyPr>
          <a:lstStyle/>
          <a:p>
            <a:endParaRPr lang="en-US"/>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49966" y="424730"/>
            <a:ext cx="2743200" cy="236524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21108" y="3019424"/>
            <a:ext cx="1644031" cy="2540775"/>
          </a:xfrm>
          <a:prstGeom prst="round2DiagRect">
            <a:avLst>
              <a:gd name="adj1" fmla="val 16667"/>
              <a:gd name="adj2" fmla="val 0"/>
            </a:avLst>
          </a:prstGeom>
          <a:ln w="88900" cap="sq">
            <a:solidFill>
              <a:srgbClr val="FFFFFF"/>
            </a:solidFill>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B7663B3-52C0-49B0-8CA4-E1357C0F24A2}"/>
              </a:ext>
            </a:extLst>
          </p:cNvPr>
          <p:cNvPicPr>
            <a:picLocks noChangeAspect="1"/>
          </p:cNvPicPr>
          <p:nvPr/>
        </p:nvPicPr>
        <p:blipFill>
          <a:blip r:embed="rId6"/>
          <a:stretch>
            <a:fillRect/>
          </a:stretch>
        </p:blipFill>
        <p:spPr>
          <a:xfrm>
            <a:off x="2598964" y="2755365"/>
            <a:ext cx="4114800" cy="2740457"/>
          </a:xfrm>
          <a:prstGeom prst="rect">
            <a:avLst/>
          </a:prstGeom>
          <a:effectLst>
            <a:outerShdw blurRad="101600" dist="76200" dir="5400000" algn="t" rotWithShape="0">
              <a:prstClr val="black">
                <a:alpha val="40000"/>
              </a:prstClr>
            </a:outerShdw>
          </a:effectLst>
        </p:spPr>
      </p:pic>
    </p:spTree>
    <p:extLst>
      <p:ext uri="{BB962C8B-B14F-4D97-AF65-F5344CB8AC3E}">
        <p14:creationId xmlns:p14="http://schemas.microsoft.com/office/powerpoint/2010/main" val="907668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numCol="1"/>
          <a:lstStyle/>
          <a:p>
            <a:r>
              <a:rPr lang="en-US"/>
              <a:t>American Christian Tours, Inc.®</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 y="151231"/>
            <a:ext cx="8792766" cy="6249678"/>
          </a:xfrm>
          <a:prstGeom prst="rect">
            <a:avLst/>
          </a:prstGeom>
          <a:effectLst>
            <a:outerShdw blurRad="50800" dist="38100" dir="2700000" algn="tl" rotWithShape="0">
              <a:prstClr val="black">
                <a:alpha val="40000"/>
              </a:prstClr>
            </a:outerShdw>
          </a:effectLst>
        </p:spPr>
      </p:pic>
      <p:sp>
        <p:nvSpPr>
          <p:cNvPr id="6" name="TextBox 5"/>
          <p:cNvSpPr txBox="1"/>
          <p:nvPr/>
        </p:nvSpPr>
        <p:spPr>
          <a:xfrm>
            <a:off x="1073426" y="828675"/>
            <a:ext cx="7622899" cy="1754326"/>
          </a:xfrm>
          <a:prstGeom prst="rect">
            <a:avLst/>
          </a:prstGeom>
          <a:noFill/>
        </p:spPr>
        <p:txBody>
          <a:bodyPr wrap="square" numCol="1" rtlCol="0">
            <a:spAutoFit/>
          </a:bodyPr>
          <a:lstStyle/>
          <a:p>
            <a:pPr algn="ctr"/>
            <a:r>
              <a:rPr lang="en-US" sz="5400">
                <a:solidFill>
                  <a:schemeClr val="bg1"/>
                </a:solidFill>
                <a:latin typeface="appleberry" pitchFamily="2" charset="0"/>
              </a:rPr>
              <a:t>Accredited Education Programs</a:t>
            </a:r>
          </a:p>
        </p:txBody>
      </p:sp>
      <p:pic>
        <p:nvPicPr>
          <p:cNvPr id="10" name="Picture 9" descr="A close up of a logo&#10;&#10;Description automatically generated">
            <a:extLst>
              <a:ext uri="{FF2B5EF4-FFF2-40B4-BE49-F238E27FC236}">
                <a16:creationId xmlns:a16="http://schemas.microsoft.com/office/drawing/2014/main" id="{7825DB51-6A2B-4ED4-B432-731D3DCC08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7228" y="3579733"/>
            <a:ext cx="3835294" cy="912221"/>
          </a:xfrm>
          <a:prstGeom prst="rect">
            <a:avLst/>
          </a:prstGeom>
        </p:spPr>
      </p:pic>
    </p:spTree>
    <p:extLst>
      <p:ext uri="{BB962C8B-B14F-4D97-AF65-F5344CB8AC3E}">
        <p14:creationId xmlns:p14="http://schemas.microsoft.com/office/powerpoint/2010/main" val="412716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2070"/>
            <a:ext cx="10515600" cy="1325563"/>
          </a:xfrm>
          <a:effectLst>
            <a:outerShdw blurRad="50800" dist="38100" dir="2700000" algn="tl" rotWithShape="0">
              <a:prstClr val="black">
                <a:alpha val="40000"/>
              </a:prstClr>
            </a:outerShdw>
          </a:effectLst>
        </p:spPr>
        <p:txBody>
          <a:bodyPr numCol="1"/>
          <a:lstStyle/>
          <a:p>
            <a:pPr algn="ctr"/>
            <a:r>
              <a:rPr lang="en-US">
                <a:latin typeface="Franklin Gothic Heavy" panose="020B0903020102020204" pitchFamily="34" charset="0"/>
              </a:rPr>
              <a:t>Education Program Itinerary</a:t>
            </a:r>
          </a:p>
        </p:txBody>
      </p:sp>
      <p:sp>
        <p:nvSpPr>
          <p:cNvPr id="5" name="Footer Placeholder 4"/>
          <p:cNvSpPr>
            <a:spLocks noGrp="1"/>
          </p:cNvSpPr>
          <p:nvPr>
            <p:ph type="ftr" sz="quarter" idx="11"/>
          </p:nvPr>
        </p:nvSpPr>
        <p:spPr/>
        <p:txBody>
          <a:bodyPr numCol="1"/>
          <a:lstStyle/>
          <a:p>
            <a:r>
              <a:rPr lang="en-US"/>
              <a:t>American Christian Tours, Inc.®</a:t>
            </a:r>
          </a:p>
        </p:txBody>
      </p:sp>
      <p:sp>
        <p:nvSpPr>
          <p:cNvPr id="7" name="Content Placeholder 2"/>
          <p:cNvSpPr txBox="1">
            <a:spLocks/>
          </p:cNvSpPr>
          <p:nvPr/>
        </p:nvSpPr>
        <p:spPr>
          <a:xfrm>
            <a:off x="2401094" y="2096829"/>
            <a:ext cx="7389812" cy="2847965"/>
          </a:xfrm>
          <a:prstGeom prst="rect">
            <a:avLst/>
          </a:prstGeom>
        </p:spPr>
        <p:txBody>
          <a:bodyPr numCol="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endParaRPr lang="en-US" sz="3900">
              <a:latin typeface="Franklin Gothic Medium" panose="020B0603020102020204" pitchFamily="34" charset="0"/>
            </a:endParaRPr>
          </a:p>
          <a:p>
            <a:pPr lvl="1" algn="ctr"/>
            <a:r>
              <a:rPr lang="en-US" sz="3900" b="1">
                <a:latin typeface="Franklin Gothic Medium" panose="020B0603020102020204" pitchFamily="34" charset="0"/>
              </a:rPr>
              <a:t>Planned with students in mind</a:t>
            </a:r>
            <a:br>
              <a:rPr lang="en-US" sz="3900" b="1">
                <a:latin typeface="Franklin Gothic Medium" panose="020B0603020102020204" pitchFamily="34" charset="0"/>
              </a:rPr>
            </a:br>
            <a:r>
              <a:rPr lang="en-US" sz="3900" b="1">
                <a:latin typeface="Franklin Gothic Medium" panose="020B0603020102020204" pitchFamily="34" charset="0"/>
              </a:rPr>
              <a:t> </a:t>
            </a:r>
          </a:p>
          <a:p>
            <a:pPr lvl="1" algn="ctr"/>
            <a:r>
              <a:rPr lang="en-US" sz="3900" b="1">
                <a:latin typeface="Franklin Gothic Medium" panose="020B0603020102020204" pitchFamily="34" charset="0"/>
              </a:rPr>
              <a:t>The actual itinerary scheduled is subject to change based on availability of attractions</a:t>
            </a:r>
            <a:endParaRPr lang="en-US" b="1"/>
          </a:p>
        </p:txBody>
      </p:sp>
    </p:spTree>
    <p:extLst>
      <p:ext uri="{BB962C8B-B14F-4D97-AF65-F5344CB8AC3E}">
        <p14:creationId xmlns:p14="http://schemas.microsoft.com/office/powerpoint/2010/main" val="903853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67BC25FF6F5647B6F8EB206A0C5B52" ma:contentTypeVersion="15" ma:contentTypeDescription="Create a new document." ma:contentTypeScope="" ma:versionID="640a9d6cf13d972603b624d509bb9859">
  <xsd:schema xmlns:xsd="http://www.w3.org/2001/XMLSchema" xmlns:xs="http://www.w3.org/2001/XMLSchema" xmlns:p="http://schemas.microsoft.com/office/2006/metadata/properties" xmlns:ns3="92b870ca-b235-4833-9d3f-59f25d0cdceb" xmlns:ns4="f8e26caa-5823-4a5d-852f-ed10b84ac6bb" targetNamespace="http://schemas.microsoft.com/office/2006/metadata/properties" ma:root="true" ma:fieldsID="7c796d07e9254c04c262a72469de9638" ns3:_="" ns4:_="">
    <xsd:import namespace="92b870ca-b235-4833-9d3f-59f25d0cdceb"/>
    <xsd:import namespace="f8e26caa-5823-4a5d-852f-ed10b84ac6bb"/>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EventHashCode" minOccurs="0"/>
                <xsd:element ref="ns4:MediaServiceGenerationTime" minOccurs="0"/>
                <xsd:element ref="ns4:MediaServiceAutoTags"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b870ca-b235-4833-9d3f-59f25d0cdce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8e26caa-5823-4a5d-852f-ed10b84ac6bb"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1A466F-BA47-4FC4-8670-8DD0C43AAAC4}">
  <ds:schemaRefs>
    <ds:schemaRef ds:uri="92b870ca-b235-4833-9d3f-59f25d0cdceb"/>
    <ds:schemaRef ds:uri="f8e26caa-5823-4a5d-852f-ed10b84ac6b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49CBA4-E286-494D-91A9-6CD960B8C359}">
  <ds:schemaRefs>
    <ds:schemaRef ds:uri="http://schemas.microsoft.com/sharepoint/v3/contenttype/forms"/>
  </ds:schemaRefs>
</ds:datastoreItem>
</file>

<file path=customXml/itemProps3.xml><?xml version="1.0" encoding="utf-8"?>
<ds:datastoreItem xmlns:ds="http://schemas.openxmlformats.org/officeDocument/2006/customXml" ds:itemID="{99443EBA-DB49-4DC6-9D47-A68911381D68}">
  <ds:schemaRefs>
    <ds:schemaRef ds:uri="92b870ca-b235-4833-9d3f-59f25d0cdceb"/>
    <ds:schemaRef ds:uri="f8e26caa-5823-4a5d-852f-ed10b84ac6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504</TotalTime>
  <Words>3018</Words>
  <Application>Microsoft Office PowerPoint</Application>
  <PresentationFormat>Widescreen</PresentationFormat>
  <Paragraphs>313</Paragraphs>
  <Slides>48</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appleberry</vt:lpstr>
      <vt:lpstr>Arial</vt:lpstr>
      <vt:lpstr>Calibri</vt:lpstr>
      <vt:lpstr>Calibri Light</vt:lpstr>
      <vt:lpstr>din-next-w01-light</vt:lpstr>
      <vt:lpstr>Franklin Gothic Demi</vt:lpstr>
      <vt:lpstr>Franklin Gothic Heavy</vt:lpstr>
      <vt:lpstr>Franklin Gothic Medium</vt:lpstr>
      <vt:lpstr>Office Theme</vt:lpstr>
      <vt:lpstr>Education Program Informational Meeting</vt:lpstr>
      <vt:lpstr>Participant Registration Handout</vt:lpstr>
      <vt:lpstr>Welcome </vt:lpstr>
      <vt:lpstr>PowerPoint Presentation</vt:lpstr>
      <vt:lpstr>PowerPoint Presentation</vt:lpstr>
      <vt:lpstr>PowerPoint Presentation</vt:lpstr>
      <vt:lpstr>PowerPoint Presentation</vt:lpstr>
      <vt:lpstr>PowerPoint Presentation</vt:lpstr>
      <vt:lpstr>Education Program Itinerary</vt:lpstr>
      <vt:lpstr>Some of the places you may see!</vt:lpstr>
      <vt:lpstr>Capitol Hill</vt:lpstr>
      <vt:lpstr>Arlington Cemetery</vt:lpstr>
      <vt:lpstr>Washington DC Memorials</vt:lpstr>
      <vt:lpstr>Washington Memorials</vt:lpstr>
      <vt:lpstr>Smithsonian Institution</vt:lpstr>
      <vt:lpstr>Gettysburg</vt:lpstr>
      <vt:lpstr>Colonial Williamsburg –  Historic Triangle</vt:lpstr>
      <vt:lpstr>Monticello</vt:lpstr>
      <vt:lpstr>Amish Country</vt:lpstr>
      <vt:lpstr>Philadelphia</vt:lpstr>
      <vt:lpstr>New York City</vt:lpstr>
      <vt:lpstr>New York City</vt:lpstr>
      <vt:lpstr>Creation Museum/Ark Encounter</vt:lpstr>
      <vt:lpstr>Boston and Plymouth</vt:lpstr>
      <vt:lpstr>Sacramento</vt:lpstr>
      <vt:lpstr>Gold Country - Coloma</vt:lpstr>
      <vt:lpstr>San Francisco</vt:lpstr>
      <vt:lpstr>Yosemite</vt:lpstr>
      <vt:lpstr>Grand Canyon - Arizona</vt:lpstr>
      <vt:lpstr>“The March” – Civil War to Civil Rights</vt:lpstr>
      <vt:lpstr>The March – Civil War to Civil Rights</vt:lpstr>
      <vt:lpstr>Texas State History</vt:lpstr>
      <vt:lpstr>Illinois State History</vt:lpstr>
      <vt:lpstr>St. Augustine</vt:lpstr>
      <vt:lpstr>A Typical Day</vt:lpstr>
      <vt:lpstr>Student Benefits of an ACTS® Education Program </vt:lpstr>
      <vt:lpstr>Education</vt:lpstr>
      <vt:lpstr>Social</vt:lpstr>
      <vt:lpstr>Spiritual</vt:lpstr>
      <vt:lpstr>Chaperones</vt:lpstr>
      <vt:lpstr>Education Program  Investment</vt:lpstr>
      <vt:lpstr>Fundraising Opportunities</vt:lpstr>
      <vt:lpstr>What are others saying?</vt:lpstr>
      <vt:lpstr>Questions &amp; Answers</vt:lpstr>
      <vt:lpstr>Let The Fun Begin!</vt:lpstr>
      <vt:lpstr>PowerPoint Presentation</vt:lpstr>
      <vt:lpstr>Registering Online Continued</vt:lpstr>
      <vt:lpstr>Thank You For Attending! Let’s Have A Great Trip!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Program Participant Meeting</dc:title>
  <dc:creator>Jay Proffitt</dc:creator>
  <cp:lastModifiedBy>Mackenzie Klosterman</cp:lastModifiedBy>
  <cp:revision>13</cp:revision>
  <dcterms:created xsi:type="dcterms:W3CDTF">2016-09-07T16:47:19Z</dcterms:created>
  <dcterms:modified xsi:type="dcterms:W3CDTF">2025-09-26T14:46:08Z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0x010100B867BC25FF6F5647B6F8EB206A0C5B52</vt:lpwstr>
  </property>
</Properties>
</file>